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75" r:id="rId3"/>
    <p:sldId id="286" r:id="rId4"/>
    <p:sldId id="277" r:id="rId5"/>
    <p:sldId id="284" r:id="rId6"/>
    <p:sldId id="288" r:id="rId7"/>
    <p:sldId id="285" r:id="rId8"/>
    <p:sldId id="292" r:id="rId9"/>
    <p:sldId id="293" r:id="rId10"/>
    <p:sldId id="302" r:id="rId11"/>
    <p:sldId id="301" r:id="rId12"/>
    <p:sldId id="303" r:id="rId13"/>
    <p:sldId id="304" r:id="rId14"/>
    <p:sldId id="305" r:id="rId15"/>
    <p:sldId id="306" r:id="rId16"/>
    <p:sldId id="294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04" autoAdjust="0"/>
  </p:normalViewPr>
  <p:slideViewPr>
    <p:cSldViewPr>
      <p:cViewPr varScale="1">
        <p:scale>
          <a:sx n="70" d="100"/>
          <a:sy n="70" d="100"/>
        </p:scale>
        <p:origin x="78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63184079602001E-2"/>
          <c:y val="0.12539499662038875"/>
          <c:w val="0.94527363184079605"/>
          <c:h val="0.73427784275680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Proposition 98 Funding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pictureOptions>
            <c:pictureFormat val="stretch"/>
          </c:pictureOptions>
          <c:dLbls>
            <c:spPr>
              <a:noFill/>
              <a:ln w="25212">
                <a:noFill/>
              </a:ln>
            </c:spPr>
            <c:txPr>
              <a:bodyPr/>
              <a:lstStyle/>
              <a:p>
                <a:pPr>
                  <a:defRPr sz="1983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47.3</c:v>
                </c:pt>
                <c:pt idx="1">
                  <c:v>58</c:v>
                </c:pt>
                <c:pt idx="2">
                  <c:v>58.9</c:v>
                </c:pt>
                <c:pt idx="3">
                  <c:v>66.7</c:v>
                </c:pt>
                <c:pt idx="4">
                  <c:v>69.2</c:v>
                </c:pt>
                <c:pt idx="5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3-45DF-8DE1-32FE89425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183613448"/>
        <c:axId val="1"/>
      </c:barChart>
      <c:catAx>
        <c:axId val="183613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361344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83"/>
      </a:pPr>
      <a:endParaRPr lang="en-US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60344920093161E-2"/>
          <c:y val="8.8309530668859187E-2"/>
          <c:w val="0.9090102211170672"/>
          <c:h val="0.89627430574662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F81BD"/>
            </a:solidFill>
            <a:ln w="2523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 w="25237">
                <a:noFill/>
              </a:ln>
            </c:spPr>
            <c:extLst>
              <c:ext xmlns:c16="http://schemas.microsoft.com/office/drawing/2014/chart" uri="{C3380CC4-5D6E-409C-BE32-E72D297353CC}">
                <c16:uniqueId val="{00000000-D7CC-4627-A772-5A5A97A72F7C}"/>
              </c:ext>
            </c:extLst>
          </c:dPt>
          <c:dPt>
            <c:idx val="1"/>
            <c:invertIfNegative val="0"/>
            <c:bubble3D val="0"/>
            <c:spPr>
              <a:solidFill>
                <a:srgbClr val="8064A2"/>
              </a:solidFill>
              <a:ln w="25237">
                <a:noFill/>
              </a:ln>
            </c:spPr>
            <c:extLst>
              <c:ext xmlns:c16="http://schemas.microsoft.com/office/drawing/2014/chart" uri="{C3380CC4-5D6E-409C-BE32-E72D297353CC}">
                <c16:uniqueId val="{00000001-D7CC-4627-A772-5A5A97A72F7C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 w="25237">
                <a:noFill/>
              </a:ln>
            </c:spPr>
            <c:extLst>
              <c:ext xmlns:c16="http://schemas.microsoft.com/office/drawing/2014/chart" uri="{C3380CC4-5D6E-409C-BE32-E72D297353CC}">
                <c16:uniqueId val="{00000002-D7CC-4627-A772-5A5A97A72F7C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 w="25237">
                <a:noFill/>
              </a:ln>
            </c:spPr>
            <c:extLst>
              <c:ext xmlns:c16="http://schemas.microsoft.com/office/drawing/2014/chart" uri="{C3380CC4-5D6E-409C-BE32-E72D297353CC}">
                <c16:uniqueId val="{00000003-D7CC-4627-A772-5A5A97A72F7C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7CC-4627-A772-5A5A97A72F7C}"/>
                </c:ext>
              </c:extLst>
            </c:dLbl>
            <c:spPr>
              <a:ln w="25237">
                <a:noFill/>
              </a:ln>
            </c:spPr>
            <c:txPr>
              <a:bodyPr rot="0" spcFirstLastPara="1" vertOverflow="ellipsis" vert="horz" wrap="square" lIns="38100" tIns="0" rIns="38100" bIns="19050" anchor="t" anchorCtr="0">
                <a:spAutoFit/>
              </a:bodyPr>
              <a:lstStyle/>
              <a:p>
                <a:pPr>
                  <a:defRPr sz="1393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Higher Education</c:v>
                </c:pt>
                <c:pt idx="2">
                  <c:v>Health &amp; Human Services</c:v>
                </c:pt>
                <c:pt idx="3">
                  <c:v>Corrections &amp; Rehabilitation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</c:v>
                </c:pt>
                <c:pt idx="1">
                  <c:v>0.12</c:v>
                </c:pt>
                <c:pt idx="2">
                  <c:v>0.28000000000000003</c:v>
                </c:pt>
                <c:pt idx="3">
                  <c:v>0.09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CC-4627-A772-5A5A97A72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84426976"/>
        <c:axId val="1"/>
      </c:barChart>
      <c:catAx>
        <c:axId val="184426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4426976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03347494568451E-2"/>
          <c:y val="8.1290947731843755E-2"/>
          <c:w val="0.97387455334743267"/>
          <c:h val="0.91043606877362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6.250000000000009E-3"/>
                  <c:y val="-0.11726968503937009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FB-46CD-AEE9-42032F64709F}"/>
                </c:ext>
              </c:extLst>
            </c:dLbl>
            <c:dLbl>
              <c:idx val="1"/>
              <c:layout>
                <c:manualLayout>
                  <c:x val="-2.996815371693314E-3"/>
                  <c:y val="-0.1705065225055823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52%</a:t>
                    </a:r>
                  </a:p>
                </c:rich>
              </c:tx>
              <c:spPr>
                <a:noFill/>
                <a:ln w="2530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FB-46CD-AEE9-42032F64709F}"/>
                </c:ext>
              </c:extLst>
            </c:dLbl>
            <c:dLbl>
              <c:idx val="2"/>
              <c:layout>
                <c:manualLayout>
                  <c:x val="5.2804876962938996E-3"/>
                  <c:y val="-0.1187945794950143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32%</a:t>
                    </a:r>
                  </a:p>
                </c:rich>
              </c:tx>
              <c:spPr>
                <a:noFill/>
                <a:ln w="2530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FB-46CD-AEE9-42032F64709F}"/>
                </c:ext>
              </c:extLst>
            </c:dLbl>
            <c:dLbl>
              <c:idx val="3"/>
              <c:layout>
                <c:manualLayout>
                  <c:x val="-2.4397873748631025E-3"/>
                  <c:y val="-8.97381712765229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16%</a:t>
                    </a:r>
                  </a:p>
                </c:rich>
              </c:tx>
              <c:spPr>
                <a:noFill/>
                <a:ln w="2530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FB-46CD-AEE9-42032F64709F}"/>
                </c:ext>
              </c:extLst>
            </c:dLbl>
            <c:dLbl>
              <c:idx val="4"/>
              <c:layout>
                <c:manualLayout>
                  <c:x val="2.0833333333333381E-3"/>
                  <c:y val="-8.3316683070866204E-2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FB-46CD-AEE9-42032F64709F}"/>
                </c:ext>
              </c:extLst>
            </c:dLbl>
            <c:dLbl>
              <c:idx val="5"/>
              <c:layout>
                <c:manualLayout>
                  <c:x val="6.250000000000009E-3"/>
                  <c:y val="-9.6636072834645745E-2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FB-46CD-AEE9-42032F64709F}"/>
                </c:ext>
              </c:extLst>
            </c:dLbl>
            <c:spPr>
              <a:noFill/>
              <a:ln w="25308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Sheet1!$B$2:$B$5</c:f>
              <c:numCache>
                <c:formatCode>0%;0%</c:formatCode>
                <c:ptCount val="4"/>
                <c:pt idx="1">
                  <c:v>0.52</c:v>
                </c:pt>
                <c:pt idx="2">
                  <c:v>0.32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6CD-AEE9-42032F64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184481400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Maybe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39"/>
            <c:spPr>
              <a:solidFill>
                <a:sysClr val="window" lastClr="FFFFFF"/>
              </a:solidFill>
              <a:ln w="50613">
                <a:solidFill>
                  <a:sysClr val="window" lastClr="FFFFFF"/>
                </a:solidFill>
              </a:ln>
            </c:spPr>
          </c:marker>
          <c:dLbls>
            <c:dLbl>
              <c:idx val="0"/>
              <c:layout>
                <c:manualLayout>
                  <c:x val="-8.1356932316676595E-2"/>
                  <c:y val="1.46243353500150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$10,430</a:t>
                    </a:r>
                  </a:p>
                </c:rich>
              </c:tx>
              <c:spPr>
                <a:solidFill>
                  <a:srgbClr val="EEECE1">
                    <a:lumMod val="90000"/>
                  </a:srgbClr>
                </a:solidFill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FB-46CD-AEE9-42032F64709F}"/>
                </c:ext>
              </c:extLst>
            </c:dLbl>
            <c:dLbl>
              <c:idx val="1"/>
              <c:layout>
                <c:manualLayout>
                  <c:x val="-7.2404190249505285E-2"/>
                  <c:y val="1.8614270941054809E-2"/>
                </c:manualLayout>
              </c:layout>
              <c:spPr>
                <a:solidFill>
                  <a:srgbClr val="EEECE1">
                    <a:lumMod val="90000"/>
                  </a:srgbClr>
                </a:solidFill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FB-46CD-AEE9-42032F64709F}"/>
                </c:ext>
              </c:extLst>
            </c:dLbl>
            <c:dLbl>
              <c:idx val="2"/>
              <c:layout>
                <c:manualLayout>
                  <c:x val="-7.2404190249505285E-2"/>
                  <c:y val="1.6546018614270942E-2"/>
                </c:manualLayout>
              </c:layout>
              <c:spPr>
                <a:solidFill>
                  <a:srgbClr val="EEECE1">
                    <a:lumMod val="90000"/>
                  </a:srgbClr>
                </a:solidFill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FB-46CD-AEE9-42032F64709F}"/>
                </c:ext>
              </c:extLst>
            </c:dLbl>
            <c:dLbl>
              <c:idx val="3"/>
              <c:layout>
                <c:manualLayout>
                  <c:x val="-4.9912126537785692E-2"/>
                  <c:y val="1.6546018614270942E-2"/>
                </c:manualLayout>
              </c:layout>
              <c:spPr>
                <a:solidFill>
                  <a:srgbClr val="EEECE1">
                    <a:lumMod val="90000"/>
                  </a:srgbClr>
                </a:solidFill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FB-46CD-AEE9-42032F64709F}"/>
                </c:ext>
              </c:extLst>
            </c:dLbl>
            <c:spPr>
              <a:solidFill>
                <a:srgbClr val="EEECE1">
                  <a:lumMod val="90000"/>
                </a:srgbClr>
              </a:solidFill>
              <a:ln>
                <a:solidFill>
                  <a:sysClr val="windowText" lastClr="000000">
                    <a:lumMod val="85000"/>
                    <a:lumOff val="15000"/>
                  </a:sysClr>
                </a:solidFill>
              </a:ln>
            </c:sp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Sheet1!$F$2:$F$5</c:f>
              <c:numCache>
                <c:formatCode>"$"#,##0</c:formatCode>
                <c:ptCount val="4"/>
                <c:pt idx="0">
                  <c:v>10430</c:v>
                </c:pt>
                <c:pt idx="1">
                  <c:v>5002</c:v>
                </c:pt>
                <c:pt idx="2">
                  <c:v>1653</c:v>
                </c:pt>
                <c:pt idx="3">
                  <c:v>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FB-46CD-AEE9-42032F64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84481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noFill/>
          <a:ln>
            <a:noFill/>
          </a:ln>
        </c:sp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"/>
          <c:min val="-1"/>
        </c:scaling>
        <c:delete val="1"/>
        <c:axPos val="l"/>
        <c:numFmt formatCode="0%;0%" sourceLinked="1"/>
        <c:majorTickMark val="out"/>
        <c:minorTickMark val="none"/>
        <c:tickLblPos val="nextTo"/>
        <c:crossAx val="184481400"/>
        <c:crosses val="autoZero"/>
        <c:crossBetween val="between"/>
      </c:valAx>
      <c:catAx>
        <c:axId val="3"/>
        <c:scaling>
          <c:orientation val="minMax"/>
        </c:scaling>
        <c:delete val="1"/>
        <c:axPos val="t"/>
        <c:numFmt formatCode="&quot;$&quot;#,##0" sourceLinked="1"/>
        <c:majorTickMark val="out"/>
        <c:minorTickMark val="none"/>
        <c:tickLblPos val="nextTo"/>
        <c:crossAx val="4"/>
        <c:crosses val="max"/>
        <c:auto val="1"/>
        <c:lblAlgn val="ctr"/>
        <c:lblOffset val="100"/>
        <c:noMultiLvlLbl val="0"/>
      </c:catAx>
      <c:valAx>
        <c:axId val="4"/>
        <c:scaling>
          <c:orientation val="minMax"/>
          <c:max val="1"/>
          <c:min val="-1"/>
        </c:scaling>
        <c:delete val="1"/>
        <c:axPos val="r"/>
        <c:numFmt formatCode="0%" sourceLinked="1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427821522309712E-2"/>
          <c:y val="5.8772530896220976E-2"/>
          <c:w val="0.96417268196140082"/>
          <c:h val="0.880172487088146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K-12 per ADA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048908954100827E-3"/>
                  <c:y val="6.2670761375730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F7-475E-B715-6BE0BF1B9A5D}"/>
                </c:ext>
              </c:extLst>
            </c:dLbl>
            <c:dLbl>
              <c:idx val="1"/>
              <c:layout>
                <c:manualLayout>
                  <c:x val="-3.0097817908201381E-3"/>
                  <c:y val="6.2670761375730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F7-475E-B715-6BE0BF1B9A5D}"/>
                </c:ext>
              </c:extLst>
            </c:dLbl>
            <c:dLbl>
              <c:idx val="2"/>
              <c:layout>
                <c:manualLayout>
                  <c:x val="0"/>
                  <c:y val="6.2670761375730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F7-475E-B715-6BE0BF1B9A5D}"/>
                </c:ext>
              </c:extLst>
            </c:dLbl>
            <c:dLbl>
              <c:idx val="3"/>
              <c:layout>
                <c:manualLayout>
                  <c:x val="-3.0097817908201654E-3"/>
                  <c:y val="6.058173599653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F7-475E-B715-6BE0BF1B9A5D}"/>
                </c:ext>
              </c:extLst>
            </c:dLbl>
            <c:dLbl>
              <c:idx val="4"/>
              <c:layout>
                <c:manualLayout>
                  <c:x val="-1.5048908954100827E-3"/>
                  <c:y val="5.640368523815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F7-475E-B715-6BE0BF1B9A5D}"/>
                </c:ext>
              </c:extLst>
            </c:dLbl>
            <c:dLbl>
              <c:idx val="5"/>
              <c:layout>
                <c:manualLayout>
                  <c:x val="1.5048908954100827E-3"/>
                  <c:y val="5.4314659858966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F7-475E-B715-6BE0BF1B9A5D}"/>
                </c:ext>
              </c:extLst>
            </c:dLbl>
            <c:numFmt formatCode="#,##0.0" sourceLinked="0"/>
            <c:spPr>
              <a:noFill/>
              <a:ln w="25353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5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7</c:v>
                </c:pt>
                <c:pt idx="1">
                  <c:v>8.6999999999999993</c:v>
                </c:pt>
                <c:pt idx="2">
                  <c:v>8.6999999999999993</c:v>
                </c:pt>
                <c:pt idx="3">
                  <c:v>9.9</c:v>
                </c:pt>
                <c:pt idx="4">
                  <c:v>10.199999999999999</c:v>
                </c:pt>
                <c:pt idx="5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F7-475E-B715-6BE0BF1B9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214616"/>
        <c:axId val="1"/>
        <c:axId val="2"/>
      </c:bar3DChart>
      <c:catAx>
        <c:axId val="18621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6214616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userShapes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803751990017637E-2"/>
          <c:y val="0"/>
          <c:w val="0.95919624800998238"/>
          <c:h val="0.8224857690799601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56-48DE-9608-751A052D7F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56-48DE-9608-751A052D7FE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56-48DE-9608-751A052D7FE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656-48DE-9608-751A052D7FEB}"/>
              </c:ext>
            </c:extLst>
          </c:dPt>
          <c:dLbls>
            <c:dLbl>
              <c:idx val="0"/>
              <c:layout>
                <c:manualLayout>
                  <c:x val="1.2295081967213115E-2"/>
                  <c:y val="-0.20102938641124493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1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56-48DE-9608-751A052D7FEB}"/>
                </c:ext>
              </c:extLst>
            </c:dLbl>
            <c:dLbl>
              <c:idx val="1"/>
              <c:layout>
                <c:manualLayout>
                  <c:x val="5.4644808743169399E-3"/>
                  <c:y val="-0.2547925114095414"/>
                </c:manualLayout>
              </c:layout>
              <c:tx>
                <c:rich>
                  <a:bodyPr/>
                  <a:lstStyle/>
                  <a:p>
                    <a:pPr>
                      <a:defRPr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41.7</a:t>
                    </a:r>
                  </a:p>
                </c:rich>
              </c:tx>
              <c:spPr>
                <a:solidFill>
                  <a:schemeClr val="tx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56-48DE-9608-751A052D7FEB}"/>
                </c:ext>
              </c:extLst>
            </c:dLbl>
            <c:dLbl>
              <c:idx val="2"/>
              <c:layout>
                <c:manualLayout>
                  <c:x val="1.366120218579235E-3"/>
                  <c:y val="-0.30351231462826983"/>
                </c:manualLayout>
              </c:layout>
              <c:tx>
                <c:rich>
                  <a:bodyPr/>
                  <a:lstStyle/>
                  <a:p>
                    <a:pPr>
                      <a:defRPr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48.0</a:t>
                    </a:r>
                  </a:p>
                </c:rich>
              </c:tx>
              <c:spPr>
                <a:solidFill>
                  <a:schemeClr val="tx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56-48DE-9608-751A052D7FEB}"/>
                </c:ext>
              </c:extLst>
            </c:dLbl>
            <c:dLbl>
              <c:idx val="3"/>
              <c:layout>
                <c:manualLayout>
                  <c:x val="-4.0983606557377051E-3"/>
                  <c:y val="-0.34242445800922378"/>
                </c:manualLayout>
              </c:layout>
              <c:tx>
                <c:rich>
                  <a:bodyPr/>
                  <a:lstStyle/>
                  <a:p>
                    <a:pPr>
                      <a:defRPr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52.7</a:t>
                    </a:r>
                  </a:p>
                </c:rich>
              </c:tx>
              <c:spPr>
                <a:solidFill>
                  <a:schemeClr val="tx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656-48DE-9608-751A052D7FEB}"/>
                </c:ext>
              </c:extLst>
            </c:dLbl>
            <c:dLbl>
              <c:idx val="4"/>
              <c:layout>
                <c:manualLayout>
                  <c:x val="-9.5628415300547456E-3"/>
                  <c:y val="-0.33956400363585537"/>
                </c:manualLayout>
              </c:layout>
              <c:tx>
                <c:rich>
                  <a:bodyPr/>
                  <a:lstStyle/>
                  <a:p>
                    <a:pPr>
                      <a:defRPr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55.6</a:t>
                    </a:r>
                  </a:p>
                </c:rich>
              </c:tx>
              <c:spPr>
                <a:solidFill>
                  <a:schemeClr val="tx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656-48DE-9608-751A052D7FE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56-48DE-9608-751A052D7FEB}"/>
                </c:ext>
              </c:extLst>
            </c:dLbl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2012-13</c:v>
                </c:pt>
                <c:pt idx="1">
                  <c:v>2013-14
72%</c:v>
                </c:pt>
                <c:pt idx="2">
                  <c:v>2014-15
80%</c:v>
                </c:pt>
                <c:pt idx="3">
                  <c:v>2015-16
90%</c:v>
                </c:pt>
                <c:pt idx="4">
                  <c:v>2016-17
95%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39</c:v>
                </c:pt>
                <c:pt idx="1">
                  <c:v>39.6</c:v>
                </c:pt>
                <c:pt idx="2">
                  <c:v>43.2</c:v>
                </c:pt>
                <c:pt idx="3">
                  <c:v>46.7</c:v>
                </c:pt>
                <c:pt idx="4">
                  <c:v>52.800000000000004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56-48DE-9608-751A052D7F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GAP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19012"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2012-13</c:v>
                </c:pt>
                <c:pt idx="1">
                  <c:v>2013-14
72%</c:v>
                </c:pt>
                <c:pt idx="2">
                  <c:v>2014-15
80%</c:v>
                </c:pt>
                <c:pt idx="3">
                  <c:v>2015-16
90%</c:v>
                </c:pt>
                <c:pt idx="4">
                  <c:v>2016-17
95%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2.1</c:v>
                </c:pt>
                <c:pt idx="2">
                  <c:v>4.8</c:v>
                </c:pt>
                <c:pt idx="3">
                  <c:v>6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56-48DE-9608-751A052D7F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Target</c:v>
                </c:pt>
              </c:strCache>
            </c:strRef>
          </c:tx>
          <c:spPr>
            <a:noFill/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2012-13</c:v>
                </c:pt>
                <c:pt idx="1">
                  <c:v>2013-14
72%</c:v>
                </c:pt>
                <c:pt idx="2">
                  <c:v>2014-15
80%</c:v>
                </c:pt>
                <c:pt idx="3">
                  <c:v>2015-16
90%</c:v>
                </c:pt>
                <c:pt idx="4">
                  <c:v>2016-17
95%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19.5</c:v>
                </c:pt>
                <c:pt idx="1">
                  <c:v>16.799999999999997</c:v>
                </c:pt>
                <c:pt idx="2">
                  <c:v>10.499999999999996</c:v>
                </c:pt>
                <c:pt idx="3">
                  <c:v>5.7999999999999972</c:v>
                </c:pt>
                <c:pt idx="4">
                  <c:v>2.8999999999999959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6-48DE-9608-751A052D7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cylinder"/>
        <c:axId val="224486808"/>
        <c:axId val="1"/>
        <c:axId val="0"/>
      </c:bar3DChart>
      <c:catAx>
        <c:axId val="22448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4486808"/>
        <c:crosses val="autoZero"/>
        <c:crossBetween val="between"/>
      </c:valAx>
      <c:spPr>
        <a:noFill/>
        <a:ln w="25372">
          <a:noFill/>
        </a:ln>
      </c:spPr>
    </c:plotArea>
    <c:legend>
      <c:legendPos val="r"/>
      <c:layout>
        <c:manualLayout>
          <c:xMode val="edge"/>
          <c:yMode val="edge"/>
          <c:x val="0.91880990327110912"/>
          <c:y val="0.40862402856836505"/>
          <c:w val="8.1190096728890881E-2"/>
          <c:h val="0.17792217358265389"/>
        </c:manualLayout>
      </c:layout>
      <c:overlay val="1"/>
      <c:txPr>
        <a:bodyPr/>
        <a:lstStyle/>
        <a:p>
          <a:pPr>
            <a:defRPr sz="1198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userShapes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4978290288364E-2"/>
          <c:y val="4.9288520882850864E-2"/>
          <c:w val="0.92798690671031092"/>
          <c:h val="0.9065225932406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  <a:ln w="2517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 w="25177">
                <a:noFill/>
              </a:ln>
            </c:spPr>
            <c:extLst>
              <c:ext xmlns:c16="http://schemas.microsoft.com/office/drawing/2014/chart" uri="{C3380CC4-5D6E-409C-BE32-E72D297353CC}">
                <c16:uniqueId val="{00000000-6B84-4C1E-8AA0-FE31C030EBB9}"/>
              </c:ext>
            </c:extLst>
          </c:dPt>
          <c:dPt>
            <c:idx val="1"/>
            <c:invertIfNegative val="0"/>
            <c:bubble3D val="0"/>
            <c:spPr>
              <a:solidFill>
                <a:srgbClr val="8064A2"/>
              </a:solidFill>
              <a:ln w="25177">
                <a:noFill/>
              </a:ln>
            </c:spPr>
            <c:extLst>
              <c:ext xmlns:c16="http://schemas.microsoft.com/office/drawing/2014/chart" uri="{C3380CC4-5D6E-409C-BE32-E72D297353CC}">
                <c16:uniqueId val="{00000001-6B84-4C1E-8AA0-FE31C030EBB9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 w="25177">
                <a:noFill/>
              </a:ln>
            </c:spPr>
            <c:extLst>
              <c:ext xmlns:c16="http://schemas.microsoft.com/office/drawing/2014/chart" uri="{C3380CC4-5D6E-409C-BE32-E72D297353CC}">
                <c16:uniqueId val="{00000002-6B84-4C1E-8AA0-FE31C030EBB9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 w="25177">
                <a:noFill/>
              </a:ln>
            </c:spPr>
            <c:extLst>
              <c:ext xmlns:c16="http://schemas.microsoft.com/office/drawing/2014/chart" uri="{C3380CC4-5D6E-409C-BE32-E72D297353CC}">
                <c16:uniqueId val="{00000003-6B84-4C1E-8AA0-FE31C030EBB9}"/>
              </c:ext>
            </c:extLst>
          </c:dPt>
          <c:dLbls>
            <c:spPr>
              <a:ln w="25177">
                <a:noFill/>
              </a:ln>
            </c:spPr>
            <c:txPr>
              <a:bodyPr rot="0" spcFirstLastPara="1" vertOverflow="ellipsis" vert="horz" wrap="square" lIns="38100" tIns="0" rIns="38100" bIns="19050" anchor="t" anchorCtr="0">
                <a:spAutoFit/>
              </a:bodyPr>
              <a:lstStyle/>
              <a:p>
                <a:pPr>
                  <a:defRPr sz="1389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Higher Education</c:v>
                </c:pt>
                <c:pt idx="2">
                  <c:v>Health &amp; Human Services</c:v>
                </c:pt>
                <c:pt idx="3">
                  <c:v>Corrections &amp; Rehabilitation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0.39350289017341039</c:v>
                </c:pt>
                <c:pt idx="1">
                  <c:v>0.11294797687861272</c:v>
                </c:pt>
                <c:pt idx="2">
                  <c:v>0.30950289017341043</c:v>
                </c:pt>
                <c:pt idx="3">
                  <c:v>9.34335260115607E-2</c:v>
                </c:pt>
                <c:pt idx="4">
                  <c:v>9.0612716763005779E-2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84-4C1E-8AA0-FE31C030E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83053304"/>
        <c:axId val="1"/>
      </c:barChart>
      <c:catAx>
        <c:axId val="183053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3053304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userShapes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57080605468447E-2"/>
          <c:y val="4.9905855101341406E-2"/>
          <c:w val="0.92798690671031092"/>
          <c:h val="0.90652259324065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F81BD"/>
            </a:solidFill>
            <a:ln w="2521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 w="25219">
                <a:noFill/>
              </a:ln>
            </c:spPr>
            <c:extLst>
              <c:ext xmlns:c16="http://schemas.microsoft.com/office/drawing/2014/chart" uri="{C3380CC4-5D6E-409C-BE32-E72D297353CC}">
                <c16:uniqueId val="{00000000-E081-4636-AAA5-23B1A5A17F80}"/>
              </c:ext>
            </c:extLst>
          </c:dPt>
          <c:dPt>
            <c:idx val="1"/>
            <c:invertIfNegative val="0"/>
            <c:bubble3D val="0"/>
            <c:spPr>
              <a:solidFill>
                <a:srgbClr val="8064A2"/>
              </a:solidFill>
              <a:ln w="25219">
                <a:noFill/>
              </a:ln>
            </c:spPr>
            <c:extLst>
              <c:ext xmlns:c16="http://schemas.microsoft.com/office/drawing/2014/chart" uri="{C3380CC4-5D6E-409C-BE32-E72D297353CC}">
                <c16:uniqueId val="{00000001-E081-4636-AAA5-23B1A5A17F80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 w="25219">
                <a:noFill/>
              </a:ln>
            </c:spPr>
            <c:extLst>
              <c:ext xmlns:c16="http://schemas.microsoft.com/office/drawing/2014/chart" uri="{C3380CC4-5D6E-409C-BE32-E72D297353CC}">
                <c16:uniqueId val="{00000002-E081-4636-AAA5-23B1A5A17F80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 w="25219">
                <a:noFill/>
              </a:ln>
            </c:spPr>
            <c:extLst>
              <c:ext xmlns:c16="http://schemas.microsoft.com/office/drawing/2014/chart" uri="{C3380CC4-5D6E-409C-BE32-E72D297353CC}">
                <c16:uniqueId val="{00000003-E081-4636-AAA5-23B1A5A17F80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81-4636-AAA5-23B1A5A17F80}"/>
                </c:ext>
              </c:extLst>
            </c:dLbl>
            <c:spPr>
              <a:ln w="25219">
                <a:noFill/>
              </a:ln>
            </c:spPr>
            <c:txPr>
              <a:bodyPr rot="0" spcFirstLastPara="1" vertOverflow="ellipsis" vert="horz" wrap="square" lIns="38100" tIns="0" rIns="38100" bIns="19050" anchor="t" anchorCtr="0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Higher Education</c:v>
                </c:pt>
                <c:pt idx="2">
                  <c:v>Health &amp; Human Services</c:v>
                </c:pt>
                <c:pt idx="3">
                  <c:v>Corrections &amp; Rehabilitation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</c:v>
                </c:pt>
                <c:pt idx="1">
                  <c:v>0.12</c:v>
                </c:pt>
                <c:pt idx="2">
                  <c:v>0.28000000000000003</c:v>
                </c:pt>
                <c:pt idx="3">
                  <c:v>0.09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81-4636-AAA5-23B1A5A1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87212688"/>
        <c:axId val="1"/>
      </c:barChart>
      <c:catAx>
        <c:axId val="187212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7212688"/>
        <c:crosses val="autoZero"/>
        <c:crossBetween val="between"/>
      </c:valAx>
      <c:spPr>
        <a:noFill/>
        <a:ln w="253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userShapes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42261841212638E-2"/>
          <c:y val="4.1722410147548031E-2"/>
          <c:w val="0.90941315371560527"/>
          <c:h val="0.93481481481481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  <a:ln w="2516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 w="25161">
                <a:noFill/>
              </a:ln>
            </c:spPr>
            <c:extLst>
              <c:ext xmlns:c16="http://schemas.microsoft.com/office/drawing/2014/chart" uri="{C3380CC4-5D6E-409C-BE32-E72D297353CC}">
                <c16:uniqueId val="{00000000-B5B2-4289-9EBF-524455F2E4AD}"/>
              </c:ext>
            </c:extLst>
          </c:dPt>
          <c:dPt>
            <c:idx val="1"/>
            <c:invertIfNegative val="0"/>
            <c:bubble3D val="0"/>
            <c:spPr>
              <a:solidFill>
                <a:srgbClr val="8064A2"/>
              </a:solidFill>
              <a:ln w="25161">
                <a:noFill/>
              </a:ln>
            </c:spPr>
            <c:extLst>
              <c:ext xmlns:c16="http://schemas.microsoft.com/office/drawing/2014/chart" uri="{C3380CC4-5D6E-409C-BE32-E72D297353CC}">
                <c16:uniqueId val="{00000001-B5B2-4289-9EBF-524455F2E4AD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 w="25161">
                <a:noFill/>
              </a:ln>
            </c:spPr>
            <c:extLst>
              <c:ext xmlns:c16="http://schemas.microsoft.com/office/drawing/2014/chart" uri="{C3380CC4-5D6E-409C-BE32-E72D297353CC}">
                <c16:uniqueId val="{00000002-B5B2-4289-9EBF-524455F2E4AD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 w="25161">
                <a:noFill/>
              </a:ln>
            </c:spPr>
            <c:extLst>
              <c:ext xmlns:c16="http://schemas.microsoft.com/office/drawing/2014/chart" uri="{C3380CC4-5D6E-409C-BE32-E72D297353CC}">
                <c16:uniqueId val="{00000003-B5B2-4289-9EBF-524455F2E4AD}"/>
              </c:ext>
            </c:extLst>
          </c:dPt>
          <c:dLbls>
            <c:dLbl>
              <c:idx val="0"/>
              <c:layout>
                <c:manualLayout>
                  <c:x val="-0.13974056808509899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2-4289-9EBF-524455F2E4AD}"/>
                </c:ext>
              </c:extLst>
            </c:dLbl>
            <c:spPr>
              <a:ln w="25161">
                <a:noFill/>
              </a:ln>
            </c:spPr>
            <c:txPr>
              <a:bodyPr rot="0" spcFirstLastPara="1" vertOverflow="ellipsis" vert="horz" wrap="square" lIns="38100" tIns="0" rIns="38100" bIns="19050" anchor="t" anchorCtr="0">
                <a:spAutoFit/>
              </a:bodyPr>
              <a:lstStyle/>
              <a:p>
                <a:pPr>
                  <a:defRPr sz="1389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Higher Education</c:v>
                </c:pt>
                <c:pt idx="2">
                  <c:v>Health &amp; Human Services</c:v>
                </c:pt>
                <c:pt idx="3">
                  <c:v>Corrections &amp; Rehabilitation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0.4105250958538964</c:v>
                </c:pt>
                <c:pt idx="1">
                  <c:v>0.11414581381648205</c:v>
                </c:pt>
                <c:pt idx="2">
                  <c:v>0.28708845600378585</c:v>
                </c:pt>
                <c:pt idx="3">
                  <c:v>9.8249036632123851E-2</c:v>
                </c:pt>
                <c:pt idx="4">
                  <c:v>8.9991597693711789E-2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B2-4289-9EBF-524455F2E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84424024"/>
        <c:axId val="1"/>
      </c:barChart>
      <c:catAx>
        <c:axId val="184424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4424024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userShapes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37058177569717E-2"/>
          <c:y val="2.9629665408260657E-2"/>
          <c:w val="0.88266859946092502"/>
          <c:h val="0.93481481481481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F81BD"/>
            </a:solidFill>
            <a:ln w="252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 w="25241">
                <a:noFill/>
              </a:ln>
            </c:spPr>
            <c:extLst>
              <c:ext xmlns:c16="http://schemas.microsoft.com/office/drawing/2014/chart" uri="{C3380CC4-5D6E-409C-BE32-E72D297353CC}">
                <c16:uniqueId val="{00000000-5623-4C21-83A5-0B676ED0442C}"/>
              </c:ext>
            </c:extLst>
          </c:dPt>
          <c:dPt>
            <c:idx val="1"/>
            <c:invertIfNegative val="0"/>
            <c:bubble3D val="0"/>
            <c:spPr>
              <a:solidFill>
                <a:srgbClr val="8064A2"/>
              </a:solidFill>
              <a:ln w="25241">
                <a:noFill/>
              </a:ln>
            </c:spPr>
            <c:extLst>
              <c:ext xmlns:c16="http://schemas.microsoft.com/office/drawing/2014/chart" uri="{C3380CC4-5D6E-409C-BE32-E72D297353CC}">
                <c16:uniqueId val="{00000001-5623-4C21-83A5-0B676ED0442C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 w="25241">
                <a:noFill/>
              </a:ln>
            </c:spPr>
            <c:extLst>
              <c:ext xmlns:c16="http://schemas.microsoft.com/office/drawing/2014/chart" uri="{C3380CC4-5D6E-409C-BE32-E72D297353CC}">
                <c16:uniqueId val="{00000002-5623-4C21-83A5-0B676ED0442C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 w="25241">
                <a:noFill/>
              </a:ln>
            </c:spPr>
            <c:extLst>
              <c:ext xmlns:c16="http://schemas.microsoft.com/office/drawing/2014/chart" uri="{C3380CC4-5D6E-409C-BE32-E72D297353CC}">
                <c16:uniqueId val="{00000003-5623-4C21-83A5-0B676ED0442C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23-4C21-83A5-0B676ED0442C}"/>
                </c:ext>
              </c:extLst>
            </c:dLbl>
            <c:spPr>
              <a:ln w="25241">
                <a:noFill/>
              </a:ln>
            </c:spPr>
            <c:txPr>
              <a:bodyPr rot="0" spcFirstLastPara="1" vertOverflow="ellipsis" vert="horz" wrap="square" lIns="38100" tIns="0" rIns="38100" bIns="19050" anchor="t" anchorCtr="0">
                <a:spAutoFit/>
              </a:bodyPr>
              <a:lstStyle/>
              <a:p>
                <a:pPr>
                  <a:defRPr sz="1392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Higher Education</c:v>
                </c:pt>
                <c:pt idx="2">
                  <c:v>Health &amp; Human Services</c:v>
                </c:pt>
                <c:pt idx="3">
                  <c:v>Corrections &amp; Rehabilitation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</c:v>
                </c:pt>
                <c:pt idx="1">
                  <c:v>0.12</c:v>
                </c:pt>
                <c:pt idx="2">
                  <c:v>0.28000000000000003</c:v>
                </c:pt>
                <c:pt idx="3">
                  <c:v>0.09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3-4C21-83A5-0B676ED04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87210720"/>
        <c:axId val="1"/>
      </c:barChart>
      <c:catAx>
        <c:axId val="187210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7210720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userShapes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06546644844518E-2"/>
          <c:y val="8.5522727502451143E-2"/>
          <c:w val="0.9105892995110404"/>
          <c:h val="0.893736569193292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  <a:ln w="2517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 w="25170">
                <a:noFill/>
              </a:ln>
            </c:spPr>
            <c:extLst>
              <c:ext xmlns:c16="http://schemas.microsoft.com/office/drawing/2014/chart" uri="{C3380CC4-5D6E-409C-BE32-E72D297353CC}">
                <c16:uniqueId val="{00000000-DE7B-418C-B4E1-72177809DE50}"/>
              </c:ext>
            </c:extLst>
          </c:dPt>
          <c:dPt>
            <c:idx val="1"/>
            <c:invertIfNegative val="0"/>
            <c:bubble3D val="0"/>
            <c:spPr>
              <a:solidFill>
                <a:srgbClr val="8064A2"/>
              </a:solidFill>
              <a:ln w="25170">
                <a:noFill/>
              </a:ln>
            </c:spPr>
            <c:extLst>
              <c:ext xmlns:c16="http://schemas.microsoft.com/office/drawing/2014/chart" uri="{C3380CC4-5D6E-409C-BE32-E72D297353CC}">
                <c16:uniqueId val="{00000001-DE7B-418C-B4E1-72177809DE50}"/>
              </c:ext>
            </c:extLst>
          </c:dPt>
          <c:dPt>
            <c:idx val="2"/>
            <c:invertIfNegative val="0"/>
            <c:bubble3D val="0"/>
            <c:spPr>
              <a:solidFill>
                <a:srgbClr val="9BBB59"/>
              </a:solidFill>
              <a:ln w="25170">
                <a:noFill/>
              </a:ln>
            </c:spPr>
            <c:extLst>
              <c:ext xmlns:c16="http://schemas.microsoft.com/office/drawing/2014/chart" uri="{C3380CC4-5D6E-409C-BE32-E72D297353CC}">
                <c16:uniqueId val="{00000002-DE7B-418C-B4E1-72177809DE50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 w="25170">
                <a:noFill/>
              </a:ln>
            </c:spPr>
            <c:extLst>
              <c:ext xmlns:c16="http://schemas.microsoft.com/office/drawing/2014/chart" uri="{C3380CC4-5D6E-409C-BE32-E72D297353CC}">
                <c16:uniqueId val="{00000003-DE7B-418C-B4E1-72177809DE50}"/>
              </c:ext>
            </c:extLst>
          </c:dPt>
          <c:dLbls>
            <c:dLbl>
              <c:idx val="0"/>
              <c:layout>
                <c:manualLayout>
                  <c:x val="-0.1345525016999086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7B-418C-B4E1-72177809DE50}"/>
                </c:ext>
              </c:extLst>
            </c:dLbl>
            <c:spPr>
              <a:ln w="25170">
                <a:noFill/>
              </a:ln>
            </c:spPr>
            <c:txPr>
              <a:bodyPr rot="0" spcFirstLastPara="1" vertOverflow="ellipsis" vert="horz" wrap="square" lIns="38100" tIns="0" rIns="38100" bIns="19050" anchor="t" anchorCtr="0">
                <a:spAutoFit/>
              </a:bodyPr>
              <a:lstStyle/>
              <a:p>
                <a:pPr>
                  <a:defRPr sz="1389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Education</c:v>
                </c:pt>
                <c:pt idx="1">
                  <c:v>Higher Education</c:v>
                </c:pt>
                <c:pt idx="2">
                  <c:v>Health &amp; Human Services</c:v>
                </c:pt>
                <c:pt idx="3">
                  <c:v>Corrections &amp; Rehabilitation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0.40822818936697941</c:v>
                </c:pt>
                <c:pt idx="1">
                  <c:v>0.11209964412811388</c:v>
                </c:pt>
                <c:pt idx="2">
                  <c:v>0.29079046694705057</c:v>
                </c:pt>
                <c:pt idx="3">
                  <c:v>8.4524964952011214E-2</c:v>
                </c:pt>
                <c:pt idx="4">
                  <c:v>0.10435673460584492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B-418C-B4E1-72177809D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184424024"/>
        <c:axId val="1"/>
      </c:barChart>
      <c:catAx>
        <c:axId val="184424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442402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0.37928</cdr:x>
      <cdr:y>0.62804</cdr:y>
    </cdr:from>
    <cdr:to>
      <cdr:x>0.61472</cdr:x>
      <cdr:y>0.70024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3287528" y="3798621"/>
          <a:ext cx="2040687" cy="4367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2200" dirty="0">
              <a:latin typeface="+mj-lt"/>
            </a:rPr>
            <a:t>Deferral Balance</a:t>
          </a:r>
        </a:p>
      </cdr:txBody>
    </cdr:sp>
  </cdr:relSizeAnchor>
  <cdr:relSizeAnchor xmlns:cdr="http://schemas.openxmlformats.org/drawingml/2006/chartDrawing">
    <cdr:from>
      <cdr:x>0.24356</cdr:x>
      <cdr:y>0.10715</cdr:y>
    </cdr:from>
    <cdr:to>
      <cdr:x>0.35346</cdr:x>
      <cdr:y>0.30583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5301" y="647063"/>
          <a:ext cx="981547" cy="1199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0.21546</cdr:x>
      <cdr:y>0.81086</cdr:y>
    </cdr:from>
    <cdr:to>
      <cdr:x>0.68384</cdr:x>
      <cdr:y>0.86678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752601" y="4419600"/>
          <a:ext cx="3810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K-12 Funding per Average Daily Attendance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0.43989</cdr:x>
      <cdr:y>0.94875</cdr:y>
    </cdr:from>
    <cdr:to>
      <cdr:x>0.76776</cdr:x>
      <cdr:y>1</cdr:y>
    </cdr:to>
    <cdr:sp macro="" textlink="">
      <cdr:nvSpPr>
        <cdr:cNvPr id="3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00287" y="4900757"/>
          <a:ext cx="2832526" cy="264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en-US" sz="1100" b="1" dirty="0"/>
            <a:t>Percent of LCFF Target Level Funded</a:t>
          </a:r>
        </a:p>
      </cdr:txBody>
    </cdr:sp>
  </cdr:relSizeAnchor>
  <cdr:relSizeAnchor xmlns:cdr="http://schemas.openxmlformats.org/drawingml/2006/chartDrawing">
    <cdr:from>
      <cdr:x>0.74317</cdr:x>
      <cdr:y>0.96976</cdr:y>
    </cdr:from>
    <cdr:to>
      <cdr:x>0.89071</cdr:x>
      <cdr:y>0.96976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C08E2062-C534-4BB2-9823-1A7EED82181E}"/>
            </a:ext>
          </a:extLst>
        </cdr:cNvPr>
        <cdr:cNvCxnSpPr/>
      </cdr:nvCxnSpPr>
      <cdr:spPr bwMode="auto">
        <a:xfrm xmlns:a="http://schemas.openxmlformats.org/drawingml/2006/main">
          <a:off x="6908823" y="5002630"/>
          <a:ext cx="137160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0.30055</cdr:x>
      <cdr:y>0.96976</cdr:y>
    </cdr:from>
    <cdr:to>
      <cdr:x>0.46448</cdr:x>
      <cdr:y>0.96976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D9671DC5-3BE4-4D59-AE07-1CA0DFF1B72F}"/>
            </a:ext>
          </a:extLst>
        </cdr:cNvPr>
        <cdr:cNvCxnSpPr/>
      </cdr:nvCxnSpPr>
      <cdr:spPr bwMode="auto">
        <a:xfrm xmlns:a="http://schemas.openxmlformats.org/drawingml/2006/main" flipH="1">
          <a:off x="2794023" y="5002630"/>
          <a:ext cx="152400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0.30055</cdr:x>
      <cdr:y>0.92545</cdr:y>
    </cdr:from>
    <cdr:to>
      <cdr:x>0.30055</cdr:x>
      <cdr:y>0.96976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D295B247-8EF5-46B3-99BA-16306117E00C}"/>
            </a:ext>
          </a:extLst>
        </cdr:cNvPr>
        <cdr:cNvCxnSpPr/>
      </cdr:nvCxnSpPr>
      <cdr:spPr bwMode="auto">
        <a:xfrm xmlns:a="http://schemas.openxmlformats.org/drawingml/2006/main" flipV="1">
          <a:off x="2794023" y="4774030"/>
          <a:ext cx="0" cy="2286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0.20624</cdr:x>
      <cdr:y>0.10667</cdr:y>
    </cdr:from>
    <cdr:to>
      <cdr:x>0.40175</cdr:x>
      <cdr:y>0.16456</cdr:y>
    </cdr:to>
    <cdr:sp macro="" textlink="">
      <cdr:nvSpPr>
        <cdr:cNvPr id="2" name="TextBox 49"/>
        <cdr:cNvSpPr txBox="1"/>
      </cdr:nvSpPr>
      <cdr:spPr bwMode="auto">
        <a:xfrm xmlns:a="http://schemas.openxmlformats.org/drawingml/2006/main">
          <a:off x="966503" y="549673"/>
          <a:ext cx="916218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Others</a:t>
          </a:r>
        </a:p>
      </cdr:txBody>
    </cdr:sp>
  </cdr:relSizeAnchor>
  <cdr:relSizeAnchor xmlns:cdr="http://schemas.openxmlformats.org/drawingml/2006/chartDrawing">
    <cdr:from>
      <cdr:x>0.65163</cdr:x>
      <cdr:y>0.45088</cdr:y>
    </cdr:from>
    <cdr:to>
      <cdr:x>0.95222</cdr:x>
      <cdr:y>0.55231</cdr:y>
    </cdr:to>
    <cdr:sp macro="" textlink="">
      <cdr:nvSpPr>
        <cdr:cNvPr id="4" name="TextBox 49"/>
        <cdr:cNvSpPr txBox="1"/>
      </cdr:nvSpPr>
      <cdr:spPr bwMode="auto">
        <a:xfrm xmlns:a="http://schemas.openxmlformats.org/drawingml/2006/main">
          <a:off x="3117849" y="2325840"/>
          <a:ext cx="143827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Health &amp; Human Services</a:t>
          </a:r>
        </a:p>
      </cdr:txBody>
    </cdr:sp>
  </cdr:relSizeAnchor>
  <cdr:relSizeAnchor xmlns:cdr="http://schemas.openxmlformats.org/drawingml/2006/chartDrawing">
    <cdr:from>
      <cdr:x>0.23225</cdr:x>
      <cdr:y>0.28419</cdr:y>
    </cdr:from>
    <cdr:to>
      <cdr:x>0.68565</cdr:x>
      <cdr:y>0.34197</cdr:y>
    </cdr:to>
    <cdr:sp macro="" textlink="">
      <cdr:nvSpPr>
        <cdr:cNvPr id="5" name="TextBox 49"/>
        <cdr:cNvSpPr txBox="1"/>
      </cdr:nvSpPr>
      <cdr:spPr bwMode="auto">
        <a:xfrm xmlns:a="http://schemas.openxmlformats.org/drawingml/2006/main">
          <a:off x="1112727" y="1467145"/>
          <a:ext cx="2172261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Corrections &amp; Rehabilitation</a:t>
          </a:r>
        </a:p>
      </cdr:txBody>
    </cdr:sp>
  </cdr:relSizeAnchor>
  <cdr:relSizeAnchor xmlns:cdr="http://schemas.openxmlformats.org/drawingml/2006/chartDrawing">
    <cdr:from>
      <cdr:x>0.76403</cdr:x>
      <cdr:y>0.8108</cdr:y>
    </cdr:from>
    <cdr:to>
      <cdr:x>0.97377</cdr:x>
      <cdr:y>0.90865</cdr:y>
    </cdr:to>
    <cdr:sp macro="" textlink="">
      <cdr:nvSpPr>
        <cdr:cNvPr id="6" name="TextBox 49"/>
        <cdr:cNvSpPr txBox="1"/>
      </cdr:nvSpPr>
      <cdr:spPr bwMode="auto">
        <a:xfrm xmlns:a="http://schemas.openxmlformats.org/drawingml/2006/main">
          <a:off x="3580474" y="4178073"/>
          <a:ext cx="982904" cy="504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Education</a:t>
          </a:r>
        </a:p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$34.0 B</a:t>
          </a:r>
        </a:p>
      </cdr:txBody>
    </cdr:sp>
  </cdr:relSizeAnchor>
  <cdr:relSizeAnchor xmlns:cdr="http://schemas.openxmlformats.org/drawingml/2006/chartDrawing">
    <cdr:from>
      <cdr:x>0.28153</cdr:x>
      <cdr:y>0.66781</cdr:y>
    </cdr:from>
    <cdr:to>
      <cdr:x>0.58641</cdr:x>
      <cdr:y>0.72748</cdr:y>
    </cdr:to>
    <cdr:sp macro="" textlink="">
      <cdr:nvSpPr>
        <cdr:cNvPr id="7" name="TextBox 49"/>
        <cdr:cNvSpPr txBox="1"/>
      </cdr:nvSpPr>
      <cdr:spPr bwMode="auto">
        <a:xfrm xmlns:a="http://schemas.openxmlformats.org/drawingml/2006/main">
          <a:off x="1347067" y="3444874"/>
          <a:ext cx="14587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Higher Education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0.25329</cdr:x>
      <cdr:y>0.1102</cdr:y>
    </cdr:from>
    <cdr:to>
      <cdr:x>0.40213</cdr:x>
      <cdr:y>0.16798</cdr:y>
    </cdr:to>
    <cdr:sp macro="" textlink="">
      <cdr:nvSpPr>
        <cdr:cNvPr id="2" name="TextBox 49"/>
        <cdr:cNvSpPr txBox="1"/>
      </cdr:nvSpPr>
      <cdr:spPr bwMode="auto">
        <a:xfrm xmlns:a="http://schemas.openxmlformats.org/drawingml/2006/main">
          <a:off x="1121859" y="568913"/>
          <a:ext cx="659219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Others</a:t>
          </a:r>
        </a:p>
      </cdr:txBody>
    </cdr:sp>
  </cdr:relSizeAnchor>
  <cdr:relSizeAnchor xmlns:cdr="http://schemas.openxmlformats.org/drawingml/2006/chartDrawing">
    <cdr:from>
      <cdr:x>0.2933</cdr:x>
      <cdr:y>0.65796</cdr:y>
    </cdr:from>
    <cdr:to>
      <cdr:x>0.62337</cdr:x>
      <cdr:y>0.71763</cdr:y>
    </cdr:to>
    <cdr:sp macro="" textlink="">
      <cdr:nvSpPr>
        <cdr:cNvPr id="3" name="TextBox 49"/>
        <cdr:cNvSpPr txBox="1"/>
      </cdr:nvSpPr>
      <cdr:spPr bwMode="auto">
        <a:xfrm xmlns:a="http://schemas.openxmlformats.org/drawingml/2006/main">
          <a:off x="1296267" y="3394074"/>
          <a:ext cx="14587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Higher Education</a:t>
          </a:r>
        </a:p>
      </cdr:txBody>
    </cdr:sp>
  </cdr:relSizeAnchor>
  <cdr:relSizeAnchor xmlns:cdr="http://schemas.openxmlformats.org/drawingml/2006/chartDrawing">
    <cdr:from>
      <cdr:x>0.22557</cdr:x>
      <cdr:y>0.27315</cdr:y>
    </cdr:from>
    <cdr:to>
      <cdr:x>0.71602</cdr:x>
      <cdr:y>0.33093</cdr:y>
    </cdr:to>
    <cdr:sp macro="" textlink="">
      <cdr:nvSpPr>
        <cdr:cNvPr id="5" name="TextBox 49"/>
        <cdr:cNvSpPr txBox="1"/>
      </cdr:nvSpPr>
      <cdr:spPr bwMode="auto">
        <a:xfrm xmlns:a="http://schemas.openxmlformats.org/drawingml/2006/main">
          <a:off x="999078" y="1410151"/>
          <a:ext cx="2172261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Corrections &amp; Rehabilitation</a:t>
          </a:r>
        </a:p>
      </cdr:txBody>
    </cdr:sp>
  </cdr:relSizeAnchor>
  <cdr:relSizeAnchor xmlns:cdr="http://schemas.openxmlformats.org/drawingml/2006/chartDrawing">
    <cdr:from>
      <cdr:x>0.84483</cdr:x>
      <cdr:y>0.80568</cdr:y>
    </cdr:from>
    <cdr:to>
      <cdr:x>1</cdr:x>
      <cdr:y>0.91234</cdr:y>
    </cdr:to>
    <cdr:sp macro="" textlink="">
      <cdr:nvSpPr>
        <cdr:cNvPr id="6" name="TextBox 49"/>
        <cdr:cNvSpPr txBox="1"/>
      </cdr:nvSpPr>
      <cdr:spPr bwMode="auto">
        <a:xfrm xmlns:a="http://schemas.openxmlformats.org/drawingml/2006/main">
          <a:off x="3733799" y="4156074"/>
          <a:ext cx="685800" cy="5501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Education</a:t>
          </a:r>
        </a:p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$51.2 B</a:t>
          </a:r>
        </a:p>
      </cdr:txBody>
    </cdr:sp>
  </cdr:relSizeAnchor>
  <cdr:relSizeAnchor xmlns:cdr="http://schemas.openxmlformats.org/drawingml/2006/chartDrawing">
    <cdr:from>
      <cdr:x>0.59221</cdr:x>
      <cdr:y>0.4443</cdr:y>
    </cdr:from>
    <cdr:to>
      <cdr:x>0.91764</cdr:x>
      <cdr:y>0.54573</cdr:y>
    </cdr:to>
    <cdr:sp macro="" textlink="">
      <cdr:nvSpPr>
        <cdr:cNvPr id="7" name="TextBox 49"/>
        <cdr:cNvSpPr txBox="1"/>
      </cdr:nvSpPr>
      <cdr:spPr bwMode="auto">
        <a:xfrm xmlns:a="http://schemas.openxmlformats.org/drawingml/2006/main">
          <a:off x="2617326" y="2291883"/>
          <a:ext cx="143827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Health &amp; Human Services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0.25614</cdr:x>
      <cdr:y>0.65778</cdr:y>
    </cdr:from>
    <cdr:to>
      <cdr:x>0.55721</cdr:x>
      <cdr:y>0.7179</cdr:y>
    </cdr:to>
    <cdr:sp macro="" textlink="">
      <cdr:nvSpPr>
        <cdr:cNvPr id="3" name="TextBox 49"/>
        <cdr:cNvSpPr txBox="1"/>
      </cdr:nvSpPr>
      <cdr:spPr bwMode="auto">
        <a:xfrm xmlns:a="http://schemas.openxmlformats.org/drawingml/2006/main">
          <a:off x="1225967" y="3367628"/>
          <a:ext cx="144103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Higher Education</a:t>
          </a:r>
        </a:p>
      </cdr:txBody>
    </cdr:sp>
  </cdr:relSizeAnchor>
  <cdr:relSizeAnchor xmlns:cdr="http://schemas.openxmlformats.org/drawingml/2006/chartDrawing">
    <cdr:from>
      <cdr:x>0.232</cdr:x>
      <cdr:y>0.28519</cdr:y>
    </cdr:from>
    <cdr:to>
      <cdr:x>0.6854</cdr:x>
      <cdr:y>0.3434</cdr:y>
    </cdr:to>
    <cdr:sp macro="" textlink="">
      <cdr:nvSpPr>
        <cdr:cNvPr id="5" name="TextBox 49"/>
        <cdr:cNvSpPr txBox="1"/>
      </cdr:nvSpPr>
      <cdr:spPr bwMode="auto">
        <a:xfrm xmlns:a="http://schemas.openxmlformats.org/drawingml/2006/main">
          <a:off x="1111529" y="1461442"/>
          <a:ext cx="2172261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Corrections &amp; Rehabilitation</a:t>
          </a:r>
        </a:p>
      </cdr:txBody>
    </cdr:sp>
  </cdr:relSizeAnchor>
  <cdr:relSizeAnchor xmlns:cdr="http://schemas.openxmlformats.org/drawingml/2006/chartDrawing">
    <cdr:from>
      <cdr:x>0.7801</cdr:x>
      <cdr:y>0.82782</cdr:y>
    </cdr:from>
    <cdr:to>
      <cdr:x>0.95987</cdr:x>
      <cdr:y>0.92401</cdr:y>
    </cdr:to>
    <cdr:sp macro="" textlink="">
      <cdr:nvSpPr>
        <cdr:cNvPr id="6" name="TextBox 49"/>
        <cdr:cNvSpPr txBox="1"/>
      </cdr:nvSpPr>
      <cdr:spPr bwMode="auto">
        <a:xfrm xmlns:a="http://schemas.openxmlformats.org/drawingml/2006/main">
          <a:off x="3733801" y="4238196"/>
          <a:ext cx="860424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Education</a:t>
          </a:r>
        </a:p>
        <a:p xmlns:a="http://schemas.openxmlformats.org/drawingml/2006/main">
          <a:pPr algn="ctr">
            <a:defRPr/>
          </a:pPr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$42.5 B</a:t>
          </a:r>
        </a:p>
      </cdr:txBody>
    </cdr:sp>
  </cdr:relSizeAnchor>
  <cdr:relSizeAnchor xmlns:cdr="http://schemas.openxmlformats.org/drawingml/2006/chartDrawing">
    <cdr:from>
      <cdr:x>0.19104</cdr:x>
      <cdr:y>0.10101</cdr:y>
    </cdr:from>
    <cdr:to>
      <cdr:x>0.32863</cdr:x>
      <cdr:y>0.15922</cdr:y>
    </cdr:to>
    <cdr:sp macro="" textlink="">
      <cdr:nvSpPr>
        <cdr:cNvPr id="7" name="TextBox 49"/>
        <cdr:cNvSpPr txBox="1"/>
      </cdr:nvSpPr>
      <cdr:spPr bwMode="auto">
        <a:xfrm xmlns:a="http://schemas.openxmlformats.org/drawingml/2006/main">
          <a:off x="915287" y="517621"/>
          <a:ext cx="659219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Others</a:t>
          </a:r>
        </a:p>
      </cdr:txBody>
    </cdr:sp>
  </cdr:relSizeAnchor>
  <cdr:relSizeAnchor xmlns:cdr="http://schemas.openxmlformats.org/drawingml/2006/chartDrawing">
    <cdr:from>
      <cdr:x>0.5801</cdr:x>
      <cdr:y>0.46503</cdr:y>
    </cdr:from>
    <cdr:to>
      <cdr:x>0.8576</cdr:x>
      <cdr:y>0.56722</cdr:y>
    </cdr:to>
    <cdr:sp macro="" textlink="">
      <cdr:nvSpPr>
        <cdr:cNvPr id="8" name="TextBox 49"/>
        <cdr:cNvSpPr txBox="1"/>
      </cdr:nvSpPr>
      <cdr:spPr bwMode="auto">
        <a:xfrm xmlns:a="http://schemas.openxmlformats.org/drawingml/2006/main">
          <a:off x="2776537" y="2380783"/>
          <a:ext cx="132820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Health &amp; Human </a:t>
          </a:r>
        </a:p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Services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0.23556</cdr:x>
      <cdr:y>0.09631</cdr:y>
    </cdr:from>
    <cdr:to>
      <cdr:x>0.37371</cdr:x>
      <cdr:y>0.15388</cdr:y>
    </cdr:to>
    <cdr:sp macro="" textlink="">
      <cdr:nvSpPr>
        <cdr:cNvPr id="2" name="TextBox 49"/>
        <cdr:cNvSpPr txBox="1"/>
      </cdr:nvSpPr>
      <cdr:spPr bwMode="auto">
        <a:xfrm xmlns:a="http://schemas.openxmlformats.org/drawingml/2006/main">
          <a:off x="1124117" y="499040"/>
          <a:ext cx="659219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Others</a:t>
          </a:r>
        </a:p>
      </cdr:txBody>
    </cdr:sp>
  </cdr:relSizeAnchor>
  <cdr:relSizeAnchor xmlns:cdr="http://schemas.openxmlformats.org/drawingml/2006/chartDrawing">
    <cdr:from>
      <cdr:x>0.57742</cdr:x>
      <cdr:y>0.45013</cdr:y>
    </cdr:from>
    <cdr:to>
      <cdr:x>0.85492</cdr:x>
      <cdr:y>0.55122</cdr:y>
    </cdr:to>
    <cdr:sp macro="" textlink="">
      <cdr:nvSpPr>
        <cdr:cNvPr id="4" name="TextBox 49"/>
        <cdr:cNvSpPr txBox="1"/>
      </cdr:nvSpPr>
      <cdr:spPr bwMode="auto">
        <a:xfrm xmlns:a="http://schemas.openxmlformats.org/drawingml/2006/main">
          <a:off x="2750870" y="2329823"/>
          <a:ext cx="132203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Health &amp; Human </a:t>
          </a:r>
        </a:p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Services</a:t>
          </a:r>
        </a:p>
      </cdr:txBody>
    </cdr:sp>
  </cdr:relSizeAnchor>
  <cdr:relSizeAnchor xmlns:cdr="http://schemas.openxmlformats.org/drawingml/2006/chartDrawing">
    <cdr:from>
      <cdr:x>0.22351</cdr:x>
      <cdr:y>0.2706</cdr:y>
    </cdr:from>
    <cdr:to>
      <cdr:x>0.67872</cdr:x>
      <cdr:y>0.32817</cdr:y>
    </cdr:to>
    <cdr:sp macro="" textlink="">
      <cdr:nvSpPr>
        <cdr:cNvPr id="5" name="TextBox 49"/>
        <cdr:cNvSpPr txBox="1"/>
      </cdr:nvSpPr>
      <cdr:spPr bwMode="auto">
        <a:xfrm xmlns:a="http://schemas.openxmlformats.org/drawingml/2006/main">
          <a:off x="1066595" y="1402141"/>
          <a:ext cx="2172261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Corrections &amp; Rehabilitation</a:t>
          </a:r>
        </a:p>
      </cdr:txBody>
    </cdr:sp>
  </cdr:relSizeAnchor>
  <cdr:relSizeAnchor xmlns:cdr="http://schemas.openxmlformats.org/drawingml/2006/chartDrawing">
    <cdr:from>
      <cdr:x>0.27894</cdr:x>
      <cdr:y>0.65238</cdr:y>
    </cdr:from>
    <cdr:to>
      <cdr:x>0.58001</cdr:x>
      <cdr:y>0.71184</cdr:y>
    </cdr:to>
    <cdr:sp macro="" textlink="">
      <cdr:nvSpPr>
        <cdr:cNvPr id="7" name="TextBox 49"/>
        <cdr:cNvSpPr txBox="1"/>
      </cdr:nvSpPr>
      <cdr:spPr bwMode="auto">
        <a:xfrm xmlns:a="http://schemas.openxmlformats.org/drawingml/2006/main">
          <a:off x="1335087" y="3376611"/>
          <a:ext cx="144103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Higher Education</a:t>
          </a:r>
        </a:p>
      </cdr:txBody>
    </cdr:sp>
  </cdr:relSizeAnchor>
  <cdr:relSizeAnchor xmlns:cdr="http://schemas.openxmlformats.org/drawingml/2006/chartDrawing">
    <cdr:from>
      <cdr:x>0.79131</cdr:x>
      <cdr:y>0.81432</cdr:y>
    </cdr:from>
    <cdr:to>
      <cdr:x>0.97107</cdr:x>
      <cdr:y>0.90946</cdr:y>
    </cdr:to>
    <cdr:sp macro="" textlink="">
      <cdr:nvSpPr>
        <cdr:cNvPr id="8" name="TextBox 49"/>
        <cdr:cNvSpPr txBox="1"/>
      </cdr:nvSpPr>
      <cdr:spPr bwMode="auto">
        <a:xfrm xmlns:a="http://schemas.openxmlformats.org/drawingml/2006/main">
          <a:off x="3769853" y="4214811"/>
          <a:ext cx="856428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Education</a:t>
          </a:r>
        </a:p>
        <a:p xmlns:a="http://schemas.openxmlformats.org/drawingml/2006/main">
          <a:pPr algn="ctr">
            <a:defRPr/>
          </a:pPr>
          <a:r>
            <a:rPr lang="en-US" sz="1300" b="1" dirty="0">
              <a:solidFill>
                <a:schemeClr val="tx1"/>
              </a:solidFill>
              <a:latin typeface="Arial Narrow" panose="020B0606020202030204" pitchFamily="34" charset="0"/>
            </a:rPr>
            <a:t>$42.5 B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0.21711</cdr:x>
      <cdr:y>0.14698</cdr:y>
    </cdr:from>
    <cdr:to>
      <cdr:x>0.41262</cdr:x>
      <cdr:y>0.20487</cdr:y>
    </cdr:to>
    <cdr:sp macro="" textlink="">
      <cdr:nvSpPr>
        <cdr:cNvPr id="2" name="TextBox 49"/>
        <cdr:cNvSpPr txBox="1"/>
      </cdr:nvSpPr>
      <cdr:spPr bwMode="auto">
        <a:xfrm xmlns:a="http://schemas.openxmlformats.org/drawingml/2006/main">
          <a:off x="996763" y="757392"/>
          <a:ext cx="897596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Others</a:t>
          </a:r>
        </a:p>
      </cdr:txBody>
    </cdr:sp>
  </cdr:relSizeAnchor>
  <cdr:relSizeAnchor xmlns:cdr="http://schemas.openxmlformats.org/drawingml/2006/chartDrawing">
    <cdr:from>
      <cdr:x>0.24211</cdr:x>
      <cdr:y>0.67073</cdr:y>
    </cdr:from>
    <cdr:to>
      <cdr:x>0.76297</cdr:x>
      <cdr:y>0.72862</cdr:y>
    </cdr:to>
    <cdr:sp macro="" textlink="">
      <cdr:nvSpPr>
        <cdr:cNvPr id="3" name="TextBox 49"/>
        <cdr:cNvSpPr txBox="1"/>
      </cdr:nvSpPr>
      <cdr:spPr bwMode="auto">
        <a:xfrm xmlns:a="http://schemas.openxmlformats.org/drawingml/2006/main">
          <a:off x="1111539" y="3456288"/>
          <a:ext cx="2391294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Higher Education</a:t>
          </a:r>
        </a:p>
      </cdr:txBody>
    </cdr:sp>
  </cdr:relSizeAnchor>
  <cdr:relSizeAnchor xmlns:cdr="http://schemas.openxmlformats.org/drawingml/2006/chartDrawing">
    <cdr:from>
      <cdr:x>0.58463</cdr:x>
      <cdr:y>0.47417</cdr:y>
    </cdr:from>
    <cdr:to>
      <cdr:x>0.8841</cdr:x>
      <cdr:y>0.57662</cdr:y>
    </cdr:to>
    <cdr:sp macro="" textlink="">
      <cdr:nvSpPr>
        <cdr:cNvPr id="4" name="TextBox 49"/>
        <cdr:cNvSpPr txBox="1"/>
      </cdr:nvSpPr>
      <cdr:spPr bwMode="auto">
        <a:xfrm xmlns:a="http://schemas.openxmlformats.org/drawingml/2006/main">
          <a:off x="2738823" y="2421580"/>
          <a:ext cx="140293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Health &amp; Human Services</a:t>
          </a:r>
        </a:p>
      </cdr:txBody>
    </cdr:sp>
  </cdr:relSizeAnchor>
  <cdr:relSizeAnchor xmlns:cdr="http://schemas.openxmlformats.org/drawingml/2006/chartDrawing">
    <cdr:from>
      <cdr:x>0.22445</cdr:x>
      <cdr:y>0.31618</cdr:y>
    </cdr:from>
    <cdr:to>
      <cdr:x>0.68798</cdr:x>
      <cdr:y>0.3745</cdr:y>
    </cdr:to>
    <cdr:sp macro="" textlink="">
      <cdr:nvSpPr>
        <cdr:cNvPr id="5" name="TextBox 49"/>
        <cdr:cNvSpPr txBox="1"/>
      </cdr:nvSpPr>
      <cdr:spPr bwMode="auto">
        <a:xfrm xmlns:a="http://schemas.openxmlformats.org/drawingml/2006/main">
          <a:off x="1051840" y="1617237"/>
          <a:ext cx="2172261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Corrections &amp; Rehabilitation</a:t>
          </a:r>
        </a:p>
      </cdr:txBody>
    </cdr:sp>
  </cdr:relSizeAnchor>
  <cdr:relSizeAnchor xmlns:cdr="http://schemas.openxmlformats.org/drawingml/2006/chartDrawing">
    <cdr:from>
      <cdr:x>0.763</cdr:x>
      <cdr:y>0.84016</cdr:y>
    </cdr:from>
    <cdr:to>
      <cdr:x>0.97274</cdr:x>
      <cdr:y>0.93801</cdr:y>
    </cdr:to>
    <cdr:sp macro="" textlink="">
      <cdr:nvSpPr>
        <cdr:cNvPr id="6" name="TextBox 49"/>
        <cdr:cNvSpPr txBox="1"/>
      </cdr:nvSpPr>
      <cdr:spPr bwMode="auto">
        <a:xfrm xmlns:a="http://schemas.openxmlformats.org/drawingml/2006/main">
          <a:off x="3574423" y="4290697"/>
          <a:ext cx="982571" cy="4997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Education</a:t>
          </a:r>
        </a:p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$37.9B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0.21049</cdr:x>
      <cdr:y>0.15087</cdr:y>
    </cdr:from>
    <cdr:to>
      <cdr:x>0.35202</cdr:x>
      <cdr:y>0.20919</cdr:y>
    </cdr:to>
    <cdr:sp macro="" textlink="">
      <cdr:nvSpPr>
        <cdr:cNvPr id="2" name="TextBox 49"/>
        <cdr:cNvSpPr txBox="1"/>
      </cdr:nvSpPr>
      <cdr:spPr bwMode="auto">
        <a:xfrm xmlns:a="http://schemas.openxmlformats.org/drawingml/2006/main">
          <a:off x="980399" y="771689"/>
          <a:ext cx="659219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Others</a:t>
          </a:r>
        </a:p>
      </cdr:txBody>
    </cdr:sp>
  </cdr:relSizeAnchor>
  <cdr:relSizeAnchor xmlns:cdr="http://schemas.openxmlformats.org/drawingml/2006/chartDrawing">
    <cdr:from>
      <cdr:x>0.25642</cdr:x>
      <cdr:y>0.67427</cdr:y>
    </cdr:from>
    <cdr:to>
      <cdr:x>0.77728</cdr:x>
      <cdr:y>0.73216</cdr:y>
    </cdr:to>
    <cdr:sp macro="" textlink="">
      <cdr:nvSpPr>
        <cdr:cNvPr id="3" name="TextBox 49"/>
        <cdr:cNvSpPr txBox="1"/>
      </cdr:nvSpPr>
      <cdr:spPr bwMode="auto">
        <a:xfrm xmlns:a="http://schemas.openxmlformats.org/drawingml/2006/main">
          <a:off x="1177237" y="3474530"/>
          <a:ext cx="2391294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Higher Education</a:t>
          </a:r>
        </a:p>
      </cdr:txBody>
    </cdr:sp>
  </cdr:relSizeAnchor>
  <cdr:relSizeAnchor xmlns:cdr="http://schemas.openxmlformats.org/drawingml/2006/chartDrawing">
    <cdr:from>
      <cdr:x>0.53207</cdr:x>
      <cdr:y>0.49053</cdr:y>
    </cdr:from>
    <cdr:to>
      <cdr:x>0.86457</cdr:x>
      <cdr:y>0.59286</cdr:y>
    </cdr:to>
    <cdr:sp macro="" textlink="">
      <cdr:nvSpPr>
        <cdr:cNvPr id="4" name="TextBox 49"/>
        <cdr:cNvSpPr txBox="1"/>
      </cdr:nvSpPr>
      <cdr:spPr bwMode="auto">
        <a:xfrm xmlns:a="http://schemas.openxmlformats.org/drawingml/2006/main">
          <a:off x="2492618" y="2508248"/>
          <a:ext cx="155765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Health &amp; Human</a:t>
          </a:r>
        </a:p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Services</a:t>
          </a:r>
        </a:p>
      </cdr:txBody>
    </cdr:sp>
  </cdr:relSizeAnchor>
  <cdr:relSizeAnchor xmlns:cdr="http://schemas.openxmlformats.org/drawingml/2006/chartDrawing">
    <cdr:from>
      <cdr:x>0.21864</cdr:x>
      <cdr:y>0.31895</cdr:y>
    </cdr:from>
    <cdr:to>
      <cdr:x>0.68502</cdr:x>
      <cdr:y>0.37727</cdr:y>
    </cdr:to>
    <cdr:sp macro="" textlink="">
      <cdr:nvSpPr>
        <cdr:cNvPr id="5" name="TextBox 49"/>
        <cdr:cNvSpPr txBox="1"/>
      </cdr:nvSpPr>
      <cdr:spPr bwMode="auto">
        <a:xfrm xmlns:a="http://schemas.openxmlformats.org/drawingml/2006/main">
          <a:off x="1018365" y="1631405"/>
          <a:ext cx="2172261" cy="2982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Corrections &amp; Rehabilitation</a:t>
          </a:r>
        </a:p>
      </cdr:txBody>
    </cdr:sp>
  </cdr:relSizeAnchor>
  <cdr:relSizeAnchor xmlns:cdr="http://schemas.openxmlformats.org/drawingml/2006/chartDrawing">
    <cdr:from>
      <cdr:x>0.78442</cdr:x>
      <cdr:y>0.84539</cdr:y>
    </cdr:from>
    <cdr:to>
      <cdr:x>0.97018</cdr:x>
      <cdr:y>0.95205</cdr:y>
    </cdr:to>
    <cdr:sp macro="" textlink="">
      <cdr:nvSpPr>
        <cdr:cNvPr id="6" name="TextBox 49"/>
        <cdr:cNvSpPr txBox="1"/>
      </cdr:nvSpPr>
      <cdr:spPr bwMode="auto">
        <a:xfrm xmlns:a="http://schemas.openxmlformats.org/drawingml/2006/main">
          <a:off x="3674781" y="4322761"/>
          <a:ext cx="870232" cy="545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rIns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Education</a:t>
          </a:r>
        </a:p>
        <a:p xmlns:a="http://schemas.openxmlformats.org/drawingml/2006/main">
          <a:pPr algn="ctr">
            <a:defRPr/>
          </a:pPr>
          <a:r>
            <a:rPr lang="en-US" sz="1400" b="1" dirty="0">
              <a:solidFill>
                <a:schemeClr val="tx1"/>
              </a:solidFill>
              <a:latin typeface="Arial Narrow" panose="020B0606020202030204" pitchFamily="34" charset="0"/>
            </a:rPr>
            <a:t>$51.2 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4EFFE79-7F46-41F3-83F2-0798D2BF1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6A1F98-C6D3-4069-8F3A-45057677F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6630A-1907-4F25-8670-2D7960990CE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91BDC-24F5-4082-B24A-B7A6DAFF329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F9E80D-8492-4834-871B-9EB5FECA95C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C52A4F-7403-4956-9557-8937A83FCF37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4B14D6-50A4-4164-AE59-60B0BE7D530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725B4-D0BC-42F7-950D-7900F14020A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99634-58D1-4C68-86FB-90BF1AC75F7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11375"/>
            <a:ext cx="8534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757613"/>
            <a:ext cx="8534400" cy="134778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68C5E63B-7F66-41B2-A622-7A8A4B9CB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6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B896-2C61-4CD8-8E00-2408B7BE5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7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2334-F625-4220-BD0A-F35695B7A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19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47113" y="273050"/>
            <a:ext cx="346075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8647113" y="641350"/>
            <a:ext cx="346075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620125" y="304800"/>
            <a:ext cx="40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F64E3962-841A-4A32-ACC7-23283471689E}" type="slidenum">
              <a:rPr lang="id-ID" altLang="en-US" sz="1400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endParaRPr lang="id-ID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6" name="Freeform 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7" name="Freeform 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9" name="Freeform 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  <p:sp>
          <p:nvSpPr>
            <p:cNvPr id="10" name="Freeform 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cs typeface="+mn-cs"/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91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9D1A-E5B1-47A2-871B-75C769AB2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9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5389-B95E-41C0-8BEB-BB4E55186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0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77FF-A781-4040-880D-A76EA92DA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8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9015-8B8E-42CE-8E8D-BAB240FDD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5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0C44-2230-4049-8D07-31F69BE29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2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4476-B34D-4F56-8CFB-A7544B314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0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5D5F-FBEA-4FFD-A283-0C2F1D36B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55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638F4-E0E6-49C3-B673-D15E1EF5E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6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AD9F525B-2075-494A-916D-660212A2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roposition 98 Spending Hihlights 2016-17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3200400"/>
            <a:ext cx="9144000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23236B"/>
                </a:solidFill>
                <a:effectLst/>
                <a:uLnTx/>
                <a:uFillTx/>
                <a:latin typeface="+mj-lt"/>
                <a:ea typeface="+mj-ea"/>
                <a:cs typeface="ＭＳ Ｐゴシック" charset="-128"/>
              </a:rPr>
              <a:t>Proposition 98</a:t>
            </a:r>
            <a:b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23236B"/>
                </a:solidFill>
                <a:effectLst/>
                <a:uLnTx/>
                <a:uFillTx/>
                <a:latin typeface="+mj-lt"/>
                <a:ea typeface="+mj-ea"/>
                <a:cs typeface="ＭＳ Ｐゴシック" charset="-128"/>
              </a:rPr>
            </a:b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23236B"/>
                </a:solidFill>
                <a:effectLst/>
                <a:uLnTx/>
                <a:uFillTx/>
                <a:latin typeface="+mj-lt"/>
                <a:ea typeface="+mj-ea"/>
                <a:cs typeface="ＭＳ Ｐゴシック" charset="-128"/>
              </a:rPr>
              <a:t>Spending Highlights - 2016-17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23236B"/>
              </a:solidFill>
              <a:effectLst/>
              <a:uLnTx/>
              <a:uFillTx/>
              <a:latin typeface="+mj-lt"/>
              <a:ea typeface="+mj-ea"/>
              <a:cs typeface="ＭＳ Ｐゴシック" charset="-128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0" y="4419600"/>
            <a:ext cx="9144000" cy="1981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5E382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5E38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5E38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5E38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sz="2400" i="1" kern="0" dirty="0">
              <a:solidFill>
                <a:srgbClr val="23236B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400" i="1" kern="0" dirty="0">
                <a:solidFill>
                  <a:srgbClr val="23236B"/>
                </a:solidFill>
              </a:rPr>
              <a:t>April, 2016</a:t>
            </a:r>
          </a:p>
          <a:p>
            <a:pPr marL="0" indent="0" algn="ctr">
              <a:spcBef>
                <a:spcPts val="2400"/>
              </a:spcBef>
              <a:buFontTx/>
              <a:buNone/>
              <a:defRPr/>
            </a:pPr>
            <a:r>
              <a:rPr lang="en-US" sz="2800" b="1" kern="0" dirty="0">
                <a:solidFill>
                  <a:srgbClr val="23236B"/>
                </a:solidFill>
              </a:rPr>
              <a:t>Jeff Bell</a:t>
            </a:r>
          </a:p>
          <a:p>
            <a:pPr marL="0" indent="0" algn="ctr">
              <a:spcBef>
                <a:spcPts val="2400"/>
              </a:spcBef>
              <a:buFontTx/>
              <a:buNone/>
              <a:defRPr/>
            </a:pPr>
            <a:r>
              <a:rPr lang="en-US" sz="2800" b="1" kern="0" dirty="0">
                <a:solidFill>
                  <a:srgbClr val="23236B"/>
                </a:solidFill>
              </a:rPr>
              <a:t>Program Budget Manager</a:t>
            </a:r>
            <a:endParaRPr lang="en-US" sz="2400" b="1" kern="0" dirty="0">
              <a:solidFill>
                <a:srgbClr val="23236B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88201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458200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2016-17 General Fund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Revenues vs. Expenditures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2750" y="381000"/>
            <a:ext cx="8318500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Balanced Budgets Have Been Quickly Followed by Huge Deficits</a:t>
            </a:r>
          </a:p>
        </p:txBody>
      </p:sp>
      <p:sp>
        <p:nvSpPr>
          <p:cNvPr id="23555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6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8300"/>
            <a:ext cx="79375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9100" y="304800"/>
            <a:ext cx="8077200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Unpredictable Capital Gains</a:t>
            </a:r>
          </a:p>
        </p:txBody>
      </p:sp>
      <p:pic>
        <p:nvPicPr>
          <p:cNvPr id="3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524000"/>
            <a:ext cx="7886700" cy="46863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81000" y="257175"/>
            <a:ext cx="8105775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Recovery Already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Years Longer Than Average</a:t>
            </a:r>
          </a:p>
        </p:txBody>
      </p: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953375" cy="50768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9100" y="333375"/>
            <a:ext cx="8334375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Recession Could Cause Loss of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$55 Billion in Revenues by 2019-20</a:t>
            </a:r>
          </a:p>
        </p:txBody>
      </p: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877175" cy="4676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3400" y="457200"/>
            <a:ext cx="8458200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Permanent Spending, Combined with Recession, Would Be Devastating 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00225"/>
            <a:ext cx="7829550" cy="48482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3200400"/>
            <a:ext cx="9144000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5E38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23236B"/>
                </a:solidFill>
                <a:effectLst/>
                <a:uLnTx/>
                <a:uFillTx/>
                <a:latin typeface="+mj-lt"/>
                <a:ea typeface="+mj-ea"/>
                <a:cs typeface="ＭＳ Ｐゴシック" charset="-128"/>
              </a:rPr>
              <a:t>Thank You!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0" y="4419600"/>
            <a:ext cx="914400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5E382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5E38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5E38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5E38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5E382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400" i="1" kern="0" dirty="0">
                <a:solidFill>
                  <a:srgbClr val="23236B"/>
                </a:solidFill>
              </a:rPr>
              <a:t>April, 2016</a:t>
            </a:r>
          </a:p>
          <a:p>
            <a:pPr marL="0" indent="0" algn="ctr">
              <a:buFontTx/>
              <a:buNone/>
              <a:defRPr/>
            </a:pPr>
            <a:endParaRPr lang="en-US" sz="2400" i="1" kern="0" dirty="0">
              <a:solidFill>
                <a:srgbClr val="23236B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3000" y="1065213"/>
            <a:ext cx="17399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j-lt"/>
                <a:cs typeface="Arial" charset="0"/>
              </a:rPr>
              <a:t>Dollars in Billions</a:t>
            </a:r>
          </a:p>
        </p:txBody>
      </p:sp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7696200" cy="1200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Proposition 98 has grown 51%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over the last 6 years.</a:t>
            </a:r>
          </a:p>
        </p:txBody>
      </p:sp>
      <p:graphicFrame>
        <p:nvGraphicFramePr>
          <p:cNvPr id="9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656795"/>
              </p:ext>
            </p:extLst>
          </p:nvPr>
        </p:nvGraphicFramePr>
        <p:xfrm>
          <a:off x="177800" y="404813"/>
          <a:ext cx="9107488" cy="658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9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1082675"/>
            <a:ext cx="438943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74963"/>
            <a:ext cx="21939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8213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003675"/>
            <a:ext cx="128111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4573588"/>
            <a:ext cx="639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4789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56600" cy="1143000"/>
          </a:xfrm>
        </p:spPr>
        <p:txBody>
          <a:bodyPr/>
          <a:lstStyle/>
          <a:p>
            <a:r>
              <a:rPr lang="en-US" altLang="en-US"/>
              <a:t>Proposition 98 Debt Reduced by </a:t>
            </a:r>
            <a:br>
              <a:rPr lang="en-US" altLang="en-US"/>
            </a:br>
            <a:r>
              <a:rPr lang="en-US" altLang="en-US"/>
              <a:t>Over $24 Billion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5246688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2011-12 </a:t>
            </a:r>
            <a:r>
              <a:rPr lang="en-US" altLang="en-US" sz="2800"/>
              <a:t>                                                           </a:t>
            </a:r>
            <a:r>
              <a:rPr lang="en-US" altLang="en-US"/>
              <a:t>2016-17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990600" y="32766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</a:rPr>
              <a:t>$27.5 B </a:t>
            </a:r>
          </a:p>
        </p:txBody>
      </p:sp>
      <p:sp>
        <p:nvSpPr>
          <p:cNvPr id="13" name="Down Arrow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3811588"/>
            <a:ext cx="301625" cy="9779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9228" name="Straight Arrow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5534025"/>
            <a:ext cx="5711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43875" y="3384550"/>
            <a:ext cx="923925" cy="36988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/>
              <a:t>$3.4 B</a:t>
            </a:r>
          </a:p>
        </p:txBody>
      </p:sp>
      <p:sp>
        <p:nvSpPr>
          <p:cNvPr id="9230" name="TextBox 3"/>
          <p:cNvSpPr txBox="1">
            <a:spLocks noChangeArrowheads="1"/>
          </p:cNvSpPr>
          <p:nvPr/>
        </p:nvSpPr>
        <p:spPr bwMode="auto">
          <a:xfrm>
            <a:off x="8547100" y="228600"/>
            <a:ext cx="301625" cy="36988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0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4508500"/>
            <a:ext cx="9144000" cy="1676400"/>
            <a:chOff x="0" y="2086"/>
            <a:chExt cx="5760" cy="1056"/>
          </a:xfrm>
        </p:grpSpPr>
        <p:sp>
          <p:nvSpPr>
            <p:cNvPr id="1024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noProof="1">
                <a:latin typeface="Calibri" panose="020F0502020204030204" pitchFamily="34" charset="0"/>
              </a:endParaRPr>
            </a:p>
          </p:txBody>
        </p:sp>
        <p:sp>
          <p:nvSpPr>
            <p:cNvPr id="1024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noProof="1">
                <a:latin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81400" y="704850"/>
            <a:ext cx="17764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j-lt"/>
                <a:cs typeface="Arial" charset="0"/>
              </a:rPr>
              <a:t>Dollars in Millions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762000" y="180975"/>
            <a:ext cx="7772400" cy="646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Deferrals Eliminated in 2014-15</a:t>
            </a:r>
          </a:p>
        </p:txBody>
      </p:sp>
      <p:grpSp>
        <p:nvGrpSpPr>
          <p:cNvPr id="3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795" y="1168432"/>
            <a:ext cx="9134411" cy="6241986"/>
            <a:chOff x="4795" y="1168432"/>
            <a:chExt cx="9134411" cy="6241986"/>
          </a:xfrm>
        </p:grpSpPr>
        <p:graphicFrame>
          <p:nvGraphicFramePr>
            <p:cNvPr id="2" name="Chart 1"/>
            <p:cNvGraphicFramePr>
              <a:graphicFrameLocks/>
            </p:cNvGraphicFramePr>
            <p:nvPr/>
          </p:nvGraphicFramePr>
          <p:xfrm>
            <a:off x="4795" y="1168432"/>
            <a:ext cx="9134411" cy="62419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0247" name="Picture 10" descr="C:\Users\fiymeza\AppData\Local\Microsoft\Windows\Temporary Internet Files\Content.IE5\B70AX97S\green-brick-wall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27994"/>
              <a:ext cx="8382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640138" y="1417638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Dollars in Thousands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30225" y="252413"/>
            <a:ext cx="8083550" cy="12001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Proposition 98 K-12 per pupil funding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has grown 51% over the last six years.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graphicFrame>
        <p:nvGraphicFramePr>
          <p:cNvPr id="4" name="Char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68177"/>
              </p:ext>
            </p:extLst>
          </p:nvPr>
        </p:nvGraphicFramePr>
        <p:xfrm>
          <a:off x="403225" y="619125"/>
          <a:ext cx="8339138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3550" y="2252663"/>
            <a:ext cx="708025" cy="5778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/>
              <a:t>$3,600</a:t>
            </a:r>
          </a:p>
          <a:p>
            <a:pPr algn="ctr" eaLnBrk="1" hangingPunct="1">
              <a:defRPr/>
            </a:pPr>
            <a:r>
              <a:rPr lang="en-US" sz="1050" dirty="0"/>
              <a:t>per pupil</a:t>
            </a:r>
          </a:p>
          <a:p>
            <a:pPr algn="ctr" eaLnBrk="1" hangingPunct="1">
              <a:defRPr/>
            </a:pPr>
            <a:r>
              <a:rPr lang="en-US" sz="1050" dirty="0"/>
              <a:t>increase</a:t>
            </a:r>
          </a:p>
        </p:txBody>
      </p:sp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317625" y="2438400"/>
            <a:ext cx="6597650" cy="1066800"/>
            <a:chOff x="1318144" y="2438400"/>
            <a:chExt cx="6597133" cy="1066800"/>
          </a:xfrm>
        </p:grpSpPr>
        <p:sp>
          <p:nvSpPr>
            <p:cNvPr id="12295" name="Down Arrow 5"/>
            <p:cNvSpPr>
              <a:spLocks noChangeArrowheads="1"/>
            </p:cNvSpPr>
            <p:nvPr/>
          </p:nvSpPr>
          <p:spPr bwMode="auto">
            <a:xfrm>
              <a:off x="1318144" y="2504920"/>
              <a:ext cx="200025" cy="1000280"/>
            </a:xfrm>
            <a:prstGeom prst="downArrow">
              <a:avLst>
                <a:gd name="adj1" fmla="val 50000"/>
                <a:gd name="adj2" fmla="val 49961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6" name="Down Arrow 6"/>
            <p:cNvSpPr>
              <a:spLocks noChangeArrowheads="1"/>
            </p:cNvSpPr>
            <p:nvPr/>
          </p:nvSpPr>
          <p:spPr bwMode="auto">
            <a:xfrm rot="-5400000">
              <a:off x="4529140" y="-719138"/>
              <a:ext cx="228599" cy="6543675"/>
            </a:xfrm>
            <a:prstGeom prst="downArrow">
              <a:avLst>
                <a:gd name="adj1" fmla="val 50000"/>
                <a:gd name="adj2" fmla="val 50226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8900" y="57150"/>
            <a:ext cx="8534400" cy="1200150"/>
            <a:chOff x="955488" y="2060176"/>
            <a:chExt cx="4215886" cy="692332"/>
          </a:xfrm>
        </p:grpSpPr>
        <p:sp>
          <p:nvSpPr>
            <p:cNvPr id="109" name="TextBox 108"/>
            <p:cNvSpPr txBox="1"/>
            <p:nvPr/>
          </p:nvSpPr>
          <p:spPr>
            <a:xfrm>
              <a:off x="955488" y="2060176"/>
              <a:ext cx="4215886" cy="692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atin typeface="+mj-lt"/>
                  <a:cs typeface="Arial" charset="0"/>
                </a:rPr>
                <a:t>LCFF Projected to be 95% Implemented in 2016-17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80739" y="2559278"/>
              <a:ext cx="859489" cy="177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cs typeface="Arial" charset="0"/>
                </a:rPr>
                <a:t>Dollars in Billions</a:t>
              </a:r>
            </a:p>
          </p:txBody>
        </p:sp>
      </p:grpSp>
      <p:graphicFrame>
        <p:nvGraphicFrame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8862"/>
              </p:ext>
            </p:extLst>
          </p:nvPr>
        </p:nvGraphicFramePr>
        <p:xfrm>
          <a:off x="-381000" y="1296988"/>
          <a:ext cx="9499600" cy="536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3700" y="2654300"/>
            <a:ext cx="152400" cy="787400"/>
          </a:xfrm>
          <a:prstGeom prst="downArrow">
            <a:avLst>
              <a:gd name="adj1" fmla="val 50000"/>
              <a:gd name="adj2" fmla="val 49968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Down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4969" y="1242219"/>
            <a:ext cx="169862" cy="787400"/>
          </a:xfrm>
          <a:prstGeom prst="downArrow">
            <a:avLst>
              <a:gd name="adj1" fmla="val 50000"/>
              <a:gd name="adj2" fmla="val 4985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1258888"/>
            <a:ext cx="685800" cy="3079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/>
              <a:t>Target</a:t>
            </a:r>
          </a:p>
        </p:txBody>
      </p:sp>
      <p:sp>
        <p:nvSpPr>
          <p:cNvPr id="19" name="Down Arrow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07412" y="1393826"/>
            <a:ext cx="206375" cy="914400"/>
          </a:xfrm>
          <a:prstGeom prst="downArrow">
            <a:avLst>
              <a:gd name="adj1" fmla="val 50000"/>
              <a:gd name="adj2" fmla="val 498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6200" y="2668588"/>
            <a:ext cx="685800" cy="307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5800" y="1303338"/>
            <a:ext cx="762000" cy="461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latin typeface="Arial" charset="0"/>
                <a:cs typeface="Arial" charset="0"/>
              </a:rPr>
              <a:t>GAP</a:t>
            </a:r>
          </a:p>
          <a:p>
            <a:pPr algn="ctr" eaLnBrk="1" hangingPunct="1">
              <a:defRPr/>
            </a:pPr>
            <a:r>
              <a:rPr lang="en-US" sz="1200" dirty="0">
                <a:latin typeface="Arial" charset="0"/>
                <a:cs typeface="Arial" charset="0"/>
              </a:rPr>
              <a:t>Funding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4138" y="990600"/>
            <a:ext cx="8975725" cy="5518150"/>
            <a:chOff x="112295" y="991256"/>
            <a:chExt cx="11967410" cy="551774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583776" y="6028022"/>
              <a:ext cx="1024448" cy="480976"/>
            </a:xfrm>
            <a:custGeom>
              <a:avLst/>
              <a:gdLst>
                <a:gd name="T0" fmla="*/ 85 w 85"/>
                <a:gd name="T1" fmla="*/ 20 h 40"/>
                <a:gd name="T2" fmla="*/ 65 w 85"/>
                <a:gd name="T3" fmla="*/ 40 h 40"/>
                <a:gd name="T4" fmla="*/ 20 w 85"/>
                <a:gd name="T5" fmla="*/ 40 h 40"/>
                <a:gd name="T6" fmla="*/ 0 w 85"/>
                <a:gd name="T7" fmla="*/ 20 h 40"/>
                <a:gd name="T8" fmla="*/ 20 w 85"/>
                <a:gd name="T9" fmla="*/ 0 h 40"/>
                <a:gd name="T10" fmla="*/ 65 w 85"/>
                <a:gd name="T11" fmla="*/ 0 h 40"/>
                <a:gd name="T12" fmla="*/ 85 w 85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0">
                  <a:moveTo>
                    <a:pt x="85" y="20"/>
                  </a:moveTo>
                  <a:cubicBezTo>
                    <a:pt x="85" y="31"/>
                    <a:pt x="76" y="40"/>
                    <a:pt x="65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0"/>
                    <a:pt x="85" y="9"/>
                    <a:pt x="85" y="2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id-ID">
                <a:latin typeface="Arial" charset="0"/>
                <a:cs typeface="Arial" charset="0"/>
              </a:endParaRPr>
            </a:p>
          </p:txBody>
        </p:sp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112295" y="1085523"/>
              <a:ext cx="11967410" cy="5251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  <p:grpSp>
          <p:nvGrpSpPr>
            <p:cNvPr id="16394" name="Group 8"/>
            <p:cNvGrpSpPr>
              <a:grpSpLocks/>
            </p:cNvGrpSpPr>
            <p:nvPr/>
          </p:nvGrpSpPr>
          <p:grpSpPr bwMode="auto">
            <a:xfrm>
              <a:off x="256672" y="991256"/>
              <a:ext cx="11678654" cy="5217816"/>
              <a:chOff x="256672" y="1641280"/>
              <a:chExt cx="11678654" cy="5217816"/>
            </a:xfrm>
          </p:grpSpPr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6125632" y="1641280"/>
                <a:ext cx="5810142" cy="5217727"/>
              </a:xfrm>
              <a:custGeom>
                <a:avLst/>
                <a:gdLst>
                  <a:gd name="T0" fmla="*/ 295 w 295"/>
                  <a:gd name="T1" fmla="*/ 397 h 397"/>
                  <a:gd name="T2" fmla="*/ 0 w 295"/>
                  <a:gd name="T3" fmla="*/ 397 h 397"/>
                  <a:gd name="T4" fmla="*/ 0 w 295"/>
                  <a:gd name="T5" fmla="*/ 20 h 397"/>
                  <a:gd name="T6" fmla="*/ 295 w 295"/>
                  <a:gd name="T7" fmla="*/ 20 h 397"/>
                  <a:gd name="T8" fmla="*/ 295 w 295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97">
                    <a:moveTo>
                      <a:pt x="295" y="397"/>
                    </a:moveTo>
                    <a:cubicBezTo>
                      <a:pt x="198" y="376"/>
                      <a:pt x="97" y="376"/>
                      <a:pt x="0" y="397"/>
                    </a:cubicBezTo>
                    <a:cubicBezTo>
                      <a:pt x="0" y="271"/>
                      <a:pt x="0" y="146"/>
                      <a:pt x="0" y="20"/>
                    </a:cubicBezTo>
                    <a:cubicBezTo>
                      <a:pt x="97" y="0"/>
                      <a:pt x="198" y="0"/>
                      <a:pt x="295" y="20"/>
                    </a:cubicBezTo>
                    <a:cubicBezTo>
                      <a:pt x="295" y="146"/>
                      <a:pt x="295" y="271"/>
                      <a:pt x="295" y="39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id-ID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 flipH="1">
                <a:off x="256225" y="1641280"/>
                <a:ext cx="5869406" cy="5209790"/>
              </a:xfrm>
              <a:custGeom>
                <a:avLst/>
                <a:gdLst>
                  <a:gd name="T0" fmla="*/ 295 w 295"/>
                  <a:gd name="T1" fmla="*/ 397 h 397"/>
                  <a:gd name="T2" fmla="*/ 0 w 295"/>
                  <a:gd name="T3" fmla="*/ 397 h 397"/>
                  <a:gd name="T4" fmla="*/ 0 w 295"/>
                  <a:gd name="T5" fmla="*/ 20 h 397"/>
                  <a:gd name="T6" fmla="*/ 295 w 295"/>
                  <a:gd name="T7" fmla="*/ 20 h 397"/>
                  <a:gd name="T8" fmla="*/ 295 w 295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97">
                    <a:moveTo>
                      <a:pt x="295" y="397"/>
                    </a:moveTo>
                    <a:cubicBezTo>
                      <a:pt x="198" y="376"/>
                      <a:pt x="97" y="376"/>
                      <a:pt x="0" y="397"/>
                    </a:cubicBezTo>
                    <a:cubicBezTo>
                      <a:pt x="0" y="271"/>
                      <a:pt x="0" y="146"/>
                      <a:pt x="0" y="20"/>
                    </a:cubicBezTo>
                    <a:cubicBezTo>
                      <a:pt x="97" y="0"/>
                      <a:pt x="198" y="0"/>
                      <a:pt x="295" y="20"/>
                    </a:cubicBezTo>
                    <a:cubicBezTo>
                      <a:pt x="295" y="146"/>
                      <a:pt x="295" y="271"/>
                      <a:pt x="295" y="39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id-ID" dirty="0"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2" name="Straight Connector 11"/>
            <p:cNvCxnSpPr>
              <a:stCxn id="13" idx="2"/>
            </p:cNvCxnSpPr>
            <p:nvPr/>
          </p:nvCxnSpPr>
          <p:spPr>
            <a:xfrm>
              <a:off x="6125632" y="1254762"/>
              <a:ext cx="0" cy="495422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Char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814327"/>
              </p:ext>
            </p:extLst>
          </p:nvPr>
        </p:nvGraphicFramePr>
        <p:xfrm>
          <a:off x="-120650" y="1127125"/>
          <a:ext cx="4886325" cy="525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563440"/>
              </p:ext>
            </p:extLst>
          </p:nvPr>
        </p:nvGraphicFramePr>
        <p:xfrm>
          <a:off x="4368800" y="1127125"/>
          <a:ext cx="4521200" cy="525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itle 15"/>
          <p:cNvSpPr txBox="1">
            <a:spLocks noGrp="1"/>
          </p:cNvSpPr>
          <p:nvPr>
            <p:ph type="title" idx="4294967295"/>
          </p:nvPr>
        </p:nvSpPr>
        <p:spPr>
          <a:xfrm>
            <a:off x="635000" y="307975"/>
            <a:ext cx="7854950" cy="646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 Fund Expenditure by Agency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185863"/>
            <a:ext cx="1252538" cy="371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2011-12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48400" y="1254125"/>
            <a:ext cx="1219200" cy="3698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2016-17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1" grpId="0">
        <p:bldAsOne/>
      </p:bldGraphic>
      <p:bldP spid="16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4138" y="990600"/>
            <a:ext cx="8975725" cy="5518150"/>
            <a:chOff x="112295" y="991256"/>
            <a:chExt cx="11967410" cy="551774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583776" y="6028022"/>
              <a:ext cx="1024448" cy="480976"/>
            </a:xfrm>
            <a:custGeom>
              <a:avLst/>
              <a:gdLst>
                <a:gd name="T0" fmla="*/ 85 w 85"/>
                <a:gd name="T1" fmla="*/ 20 h 40"/>
                <a:gd name="T2" fmla="*/ 65 w 85"/>
                <a:gd name="T3" fmla="*/ 40 h 40"/>
                <a:gd name="T4" fmla="*/ 20 w 85"/>
                <a:gd name="T5" fmla="*/ 40 h 40"/>
                <a:gd name="T6" fmla="*/ 0 w 85"/>
                <a:gd name="T7" fmla="*/ 20 h 40"/>
                <a:gd name="T8" fmla="*/ 20 w 85"/>
                <a:gd name="T9" fmla="*/ 0 h 40"/>
                <a:gd name="T10" fmla="*/ 65 w 85"/>
                <a:gd name="T11" fmla="*/ 0 h 40"/>
                <a:gd name="T12" fmla="*/ 85 w 85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0">
                  <a:moveTo>
                    <a:pt x="85" y="20"/>
                  </a:moveTo>
                  <a:cubicBezTo>
                    <a:pt x="85" y="31"/>
                    <a:pt x="76" y="40"/>
                    <a:pt x="65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0"/>
                    <a:pt x="85" y="9"/>
                    <a:pt x="85" y="2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id-ID">
                <a:latin typeface="Arial" charset="0"/>
                <a:cs typeface="Arial" charset="0"/>
              </a:endParaRPr>
            </a:p>
          </p:txBody>
        </p:sp>
        <p:sp>
          <p:nvSpPr>
            <p:cNvPr id="18441" name="Rectangle 6"/>
            <p:cNvSpPr>
              <a:spLocks noChangeArrowheads="1"/>
            </p:cNvSpPr>
            <p:nvPr/>
          </p:nvSpPr>
          <p:spPr bwMode="auto">
            <a:xfrm>
              <a:off x="112295" y="1085523"/>
              <a:ext cx="11967410" cy="5251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  <p:grpSp>
          <p:nvGrpSpPr>
            <p:cNvPr id="18442" name="Group 8"/>
            <p:cNvGrpSpPr>
              <a:grpSpLocks/>
            </p:cNvGrpSpPr>
            <p:nvPr/>
          </p:nvGrpSpPr>
          <p:grpSpPr bwMode="auto">
            <a:xfrm>
              <a:off x="256672" y="991256"/>
              <a:ext cx="11678654" cy="5217816"/>
              <a:chOff x="256672" y="1641280"/>
              <a:chExt cx="11678654" cy="5217816"/>
            </a:xfrm>
          </p:grpSpPr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6125632" y="1641280"/>
                <a:ext cx="5810142" cy="5217727"/>
              </a:xfrm>
              <a:custGeom>
                <a:avLst/>
                <a:gdLst>
                  <a:gd name="T0" fmla="*/ 295 w 295"/>
                  <a:gd name="T1" fmla="*/ 397 h 397"/>
                  <a:gd name="T2" fmla="*/ 0 w 295"/>
                  <a:gd name="T3" fmla="*/ 397 h 397"/>
                  <a:gd name="T4" fmla="*/ 0 w 295"/>
                  <a:gd name="T5" fmla="*/ 20 h 397"/>
                  <a:gd name="T6" fmla="*/ 295 w 295"/>
                  <a:gd name="T7" fmla="*/ 20 h 397"/>
                  <a:gd name="T8" fmla="*/ 295 w 295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97">
                    <a:moveTo>
                      <a:pt x="295" y="397"/>
                    </a:moveTo>
                    <a:cubicBezTo>
                      <a:pt x="198" y="376"/>
                      <a:pt x="97" y="376"/>
                      <a:pt x="0" y="397"/>
                    </a:cubicBezTo>
                    <a:cubicBezTo>
                      <a:pt x="0" y="271"/>
                      <a:pt x="0" y="146"/>
                      <a:pt x="0" y="20"/>
                    </a:cubicBezTo>
                    <a:cubicBezTo>
                      <a:pt x="97" y="0"/>
                      <a:pt x="198" y="0"/>
                      <a:pt x="295" y="20"/>
                    </a:cubicBezTo>
                    <a:cubicBezTo>
                      <a:pt x="295" y="146"/>
                      <a:pt x="295" y="271"/>
                      <a:pt x="295" y="39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id-ID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 flipH="1">
                <a:off x="256225" y="1641280"/>
                <a:ext cx="5869406" cy="5209790"/>
              </a:xfrm>
              <a:custGeom>
                <a:avLst/>
                <a:gdLst>
                  <a:gd name="T0" fmla="*/ 295 w 295"/>
                  <a:gd name="T1" fmla="*/ 397 h 397"/>
                  <a:gd name="T2" fmla="*/ 0 w 295"/>
                  <a:gd name="T3" fmla="*/ 397 h 397"/>
                  <a:gd name="T4" fmla="*/ 0 w 295"/>
                  <a:gd name="T5" fmla="*/ 20 h 397"/>
                  <a:gd name="T6" fmla="*/ 295 w 295"/>
                  <a:gd name="T7" fmla="*/ 20 h 397"/>
                  <a:gd name="T8" fmla="*/ 295 w 295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97">
                    <a:moveTo>
                      <a:pt x="295" y="397"/>
                    </a:moveTo>
                    <a:cubicBezTo>
                      <a:pt x="198" y="376"/>
                      <a:pt x="97" y="376"/>
                      <a:pt x="0" y="397"/>
                    </a:cubicBezTo>
                    <a:cubicBezTo>
                      <a:pt x="0" y="271"/>
                      <a:pt x="0" y="146"/>
                      <a:pt x="0" y="20"/>
                    </a:cubicBezTo>
                    <a:cubicBezTo>
                      <a:pt x="97" y="0"/>
                      <a:pt x="198" y="0"/>
                      <a:pt x="295" y="20"/>
                    </a:cubicBezTo>
                    <a:cubicBezTo>
                      <a:pt x="295" y="146"/>
                      <a:pt x="295" y="271"/>
                      <a:pt x="295" y="39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id-ID" dirty="0"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2" name="Straight Connector 11"/>
            <p:cNvCxnSpPr>
              <a:stCxn id="13" idx="2"/>
            </p:cNvCxnSpPr>
            <p:nvPr/>
          </p:nvCxnSpPr>
          <p:spPr>
            <a:xfrm>
              <a:off x="6125632" y="1254762"/>
              <a:ext cx="0" cy="495422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Char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201812"/>
              </p:ext>
            </p:extLst>
          </p:nvPr>
        </p:nvGraphicFramePr>
        <p:xfrm>
          <a:off x="-50800" y="1038225"/>
          <a:ext cx="4887913" cy="52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500331"/>
              </p:ext>
            </p:extLst>
          </p:nvPr>
        </p:nvGraphicFramePr>
        <p:xfrm>
          <a:off x="4329113" y="1068388"/>
          <a:ext cx="4865687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itle 15"/>
          <p:cNvSpPr txBox="1">
            <a:spLocks noGrp="1"/>
          </p:cNvSpPr>
          <p:nvPr>
            <p:ph type="title" idx="4294967295"/>
          </p:nvPr>
        </p:nvSpPr>
        <p:spPr>
          <a:xfrm>
            <a:off x="644525" y="390525"/>
            <a:ext cx="7854950" cy="647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 Fund Expenditure by Agency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185863"/>
            <a:ext cx="1252538" cy="371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2007-08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48400" y="1254125"/>
            <a:ext cx="1219200" cy="3698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2016-17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1" grpId="0">
        <p:bldAsOne/>
      </p:bldGraphic>
      <p:bldP spid="16" grpId="0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4138" y="990600"/>
            <a:ext cx="8975725" cy="5518150"/>
            <a:chOff x="112295" y="991256"/>
            <a:chExt cx="11967410" cy="551774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583776" y="6028022"/>
              <a:ext cx="1024448" cy="480976"/>
            </a:xfrm>
            <a:custGeom>
              <a:avLst/>
              <a:gdLst>
                <a:gd name="T0" fmla="*/ 85 w 85"/>
                <a:gd name="T1" fmla="*/ 20 h 40"/>
                <a:gd name="T2" fmla="*/ 65 w 85"/>
                <a:gd name="T3" fmla="*/ 40 h 40"/>
                <a:gd name="T4" fmla="*/ 20 w 85"/>
                <a:gd name="T5" fmla="*/ 40 h 40"/>
                <a:gd name="T6" fmla="*/ 0 w 85"/>
                <a:gd name="T7" fmla="*/ 20 h 40"/>
                <a:gd name="T8" fmla="*/ 20 w 85"/>
                <a:gd name="T9" fmla="*/ 0 h 40"/>
                <a:gd name="T10" fmla="*/ 65 w 85"/>
                <a:gd name="T11" fmla="*/ 0 h 40"/>
                <a:gd name="T12" fmla="*/ 85 w 85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0">
                  <a:moveTo>
                    <a:pt x="85" y="20"/>
                  </a:moveTo>
                  <a:cubicBezTo>
                    <a:pt x="85" y="31"/>
                    <a:pt x="76" y="40"/>
                    <a:pt x="65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0"/>
                    <a:pt x="85" y="9"/>
                    <a:pt x="85" y="2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id-ID">
                <a:latin typeface="Arial" charset="0"/>
                <a:cs typeface="Arial" charset="0"/>
              </a:endParaRPr>
            </a:p>
          </p:txBody>
        </p:sp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112295" y="1085523"/>
              <a:ext cx="11967410" cy="5251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d-ID" altLang="en-US" sz="1800"/>
            </a:p>
          </p:txBody>
        </p:sp>
        <p:grpSp>
          <p:nvGrpSpPr>
            <p:cNvPr id="20490" name="Group 8"/>
            <p:cNvGrpSpPr>
              <a:grpSpLocks/>
            </p:cNvGrpSpPr>
            <p:nvPr/>
          </p:nvGrpSpPr>
          <p:grpSpPr bwMode="auto">
            <a:xfrm>
              <a:off x="256672" y="991256"/>
              <a:ext cx="11678654" cy="5217816"/>
              <a:chOff x="256672" y="1641280"/>
              <a:chExt cx="11678654" cy="5217816"/>
            </a:xfrm>
          </p:grpSpPr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6125632" y="1641280"/>
                <a:ext cx="5810142" cy="5217727"/>
              </a:xfrm>
              <a:custGeom>
                <a:avLst/>
                <a:gdLst>
                  <a:gd name="T0" fmla="*/ 295 w 295"/>
                  <a:gd name="T1" fmla="*/ 397 h 397"/>
                  <a:gd name="T2" fmla="*/ 0 w 295"/>
                  <a:gd name="T3" fmla="*/ 397 h 397"/>
                  <a:gd name="T4" fmla="*/ 0 w 295"/>
                  <a:gd name="T5" fmla="*/ 20 h 397"/>
                  <a:gd name="T6" fmla="*/ 295 w 295"/>
                  <a:gd name="T7" fmla="*/ 20 h 397"/>
                  <a:gd name="T8" fmla="*/ 295 w 295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97">
                    <a:moveTo>
                      <a:pt x="295" y="397"/>
                    </a:moveTo>
                    <a:cubicBezTo>
                      <a:pt x="198" y="376"/>
                      <a:pt x="97" y="376"/>
                      <a:pt x="0" y="397"/>
                    </a:cubicBezTo>
                    <a:cubicBezTo>
                      <a:pt x="0" y="271"/>
                      <a:pt x="0" y="146"/>
                      <a:pt x="0" y="20"/>
                    </a:cubicBezTo>
                    <a:cubicBezTo>
                      <a:pt x="97" y="0"/>
                      <a:pt x="198" y="0"/>
                      <a:pt x="295" y="20"/>
                    </a:cubicBezTo>
                    <a:cubicBezTo>
                      <a:pt x="295" y="146"/>
                      <a:pt x="295" y="271"/>
                      <a:pt x="295" y="39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id-ID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 flipH="1">
                <a:off x="256225" y="1641280"/>
                <a:ext cx="5869406" cy="5209790"/>
              </a:xfrm>
              <a:custGeom>
                <a:avLst/>
                <a:gdLst>
                  <a:gd name="T0" fmla="*/ 295 w 295"/>
                  <a:gd name="T1" fmla="*/ 397 h 397"/>
                  <a:gd name="T2" fmla="*/ 0 w 295"/>
                  <a:gd name="T3" fmla="*/ 397 h 397"/>
                  <a:gd name="T4" fmla="*/ 0 w 295"/>
                  <a:gd name="T5" fmla="*/ 20 h 397"/>
                  <a:gd name="T6" fmla="*/ 295 w 295"/>
                  <a:gd name="T7" fmla="*/ 20 h 397"/>
                  <a:gd name="T8" fmla="*/ 295 w 295"/>
                  <a:gd name="T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97">
                    <a:moveTo>
                      <a:pt x="295" y="397"/>
                    </a:moveTo>
                    <a:cubicBezTo>
                      <a:pt x="198" y="376"/>
                      <a:pt x="97" y="376"/>
                      <a:pt x="0" y="397"/>
                    </a:cubicBezTo>
                    <a:cubicBezTo>
                      <a:pt x="0" y="271"/>
                      <a:pt x="0" y="146"/>
                      <a:pt x="0" y="20"/>
                    </a:cubicBezTo>
                    <a:cubicBezTo>
                      <a:pt x="97" y="0"/>
                      <a:pt x="198" y="0"/>
                      <a:pt x="295" y="20"/>
                    </a:cubicBezTo>
                    <a:cubicBezTo>
                      <a:pt x="295" y="146"/>
                      <a:pt x="295" y="271"/>
                      <a:pt x="295" y="39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id-ID" dirty="0"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2" name="Straight Connector 11"/>
            <p:cNvCxnSpPr>
              <a:stCxn id="13" idx="2"/>
            </p:cNvCxnSpPr>
            <p:nvPr/>
          </p:nvCxnSpPr>
          <p:spPr>
            <a:xfrm>
              <a:off x="6125632" y="1254762"/>
              <a:ext cx="0" cy="495422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Char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737404"/>
              </p:ext>
            </p:extLst>
          </p:nvPr>
        </p:nvGraphicFramePr>
        <p:xfrm>
          <a:off x="-11113" y="1050925"/>
          <a:ext cx="4786313" cy="520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84418"/>
              </p:ext>
            </p:extLst>
          </p:nvPr>
        </p:nvGraphicFramePr>
        <p:xfrm>
          <a:off x="4445000" y="1036638"/>
          <a:ext cx="4751388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itle 15"/>
          <p:cNvSpPr txBox="1">
            <a:spLocks noGrp="1"/>
          </p:cNvSpPr>
          <p:nvPr>
            <p:ph type="title" idx="4294967295"/>
          </p:nvPr>
        </p:nvSpPr>
        <p:spPr>
          <a:xfrm>
            <a:off x="669925" y="320675"/>
            <a:ext cx="7848600" cy="646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 Fund Expenditure by Agency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1295400"/>
            <a:ext cx="1252538" cy="3698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2005-06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67450" y="1254125"/>
            <a:ext cx="1219200" cy="3698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2016-17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1" grpId="0">
        <p:bldAsOne/>
      </p:bldGraphic>
      <p:bldP spid="16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22226</TotalTime>
  <Words>298</Words>
  <Application>Microsoft Office PowerPoint</Application>
  <PresentationFormat>On-screen Show (4:3)</PresentationFormat>
  <Paragraphs>104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Office Theme</vt:lpstr>
      <vt:lpstr>Proposition 98 Spending Highlights - 2016-17 </vt:lpstr>
      <vt:lpstr>Proposition 98 has grown 51%  over the last 6 years.</vt:lpstr>
      <vt:lpstr>Proposition 98 Debt Reduced by  Over $24 Billion</vt:lpstr>
      <vt:lpstr>Deferrals Eliminated in 2014-15</vt:lpstr>
      <vt:lpstr>Proposition 98 K-12 per pupil funding  has grown 51% over the last six years.</vt:lpstr>
      <vt:lpstr>Base</vt:lpstr>
      <vt:lpstr>General Fund Expenditure by Agency</vt:lpstr>
      <vt:lpstr>General Fund Expenditure by Agency</vt:lpstr>
      <vt:lpstr>General Fund Expenditure by Agency</vt:lpstr>
      <vt:lpstr>2016-17 General Fund  Revenues vs. Expenditures</vt:lpstr>
      <vt:lpstr>Balanced Budgets Have Been Quickly Followed by Huge Deficits</vt:lpstr>
      <vt:lpstr>Unpredictable Capital Gains</vt:lpstr>
      <vt:lpstr>Current Recovery Already  Two Years Longer Than Average</vt:lpstr>
      <vt:lpstr>Recession Could Cause Loss of  $55 Billion in Revenues by 2019-20</vt:lpstr>
      <vt:lpstr>More Permanent Spending, Combined with Recession, Would Be Devastating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D'Nae Carman</dc:creator>
  <cp:lastModifiedBy>Jacob Rauchwerger</cp:lastModifiedBy>
  <cp:revision>176</cp:revision>
  <cp:lastPrinted>2016-04-15T01:21:04Z</cp:lastPrinted>
  <dcterms:created xsi:type="dcterms:W3CDTF">2008-09-29T17:12:06Z</dcterms:created>
  <dcterms:modified xsi:type="dcterms:W3CDTF">2021-10-27T20:34:19Z</dcterms:modified>
</cp:coreProperties>
</file>